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62" r:id="rId5"/>
    <p:sldId id="263" r:id="rId6"/>
    <p:sldId id="259" r:id="rId7"/>
    <p:sldId id="260" r:id="rId8"/>
    <p:sldId id="261" r:id="rId9"/>
    <p:sldId id="286" r:id="rId10"/>
    <p:sldId id="287" r:id="rId11"/>
    <p:sldId id="288" r:id="rId12"/>
    <p:sldId id="289" r:id="rId13"/>
    <p:sldId id="290" r:id="rId14"/>
    <p:sldId id="291" r:id="rId15"/>
    <p:sldId id="292" r:id="rId16"/>
    <p:sldId id="293" r:id="rId17"/>
    <p:sldId id="294" r:id="rId18"/>
    <p:sldId id="295"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75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616F5C-C734-4AEE-B6E0-38ABE434184F}"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da-DK"/>
        </a:p>
      </dgm:t>
    </dgm:pt>
    <dgm:pt modelId="{EEE177BE-DFB6-4261-8CDD-B951FB090289}">
      <dgm:prSet phldrT="[Tekst]"/>
      <dgm:spPr/>
      <dgm:t>
        <a:bodyPr/>
        <a:lstStyle/>
        <a:p>
          <a:r>
            <a:rPr lang="da-DK" dirty="0" smtClean="0"/>
            <a:t>REGIONAL PROJECT TEAM</a:t>
          </a:r>
          <a:endParaRPr lang="da-DK" dirty="0"/>
        </a:p>
      </dgm:t>
    </dgm:pt>
    <dgm:pt modelId="{B4E650F9-B0AD-4D43-BB68-21658BA08199}" type="parTrans" cxnId="{0454A9D7-F19E-49F1-8864-E26422BEC56D}">
      <dgm:prSet/>
      <dgm:spPr/>
      <dgm:t>
        <a:bodyPr/>
        <a:lstStyle/>
        <a:p>
          <a:endParaRPr lang="da-DK"/>
        </a:p>
      </dgm:t>
    </dgm:pt>
    <dgm:pt modelId="{F1D10B4A-1B7B-48BD-8A0A-2EAE95425533}" type="sibTrans" cxnId="{0454A9D7-F19E-49F1-8864-E26422BEC56D}">
      <dgm:prSet/>
      <dgm:spPr/>
      <dgm:t>
        <a:bodyPr/>
        <a:lstStyle/>
        <a:p>
          <a:endParaRPr lang="da-DK"/>
        </a:p>
      </dgm:t>
    </dgm:pt>
    <dgm:pt modelId="{66673C21-D333-44E7-B9DD-90CACA37F3A9}">
      <dgm:prSet phldrT="[Tekst]"/>
      <dgm:spPr/>
      <dgm:t>
        <a:bodyPr/>
        <a:lstStyle/>
        <a:p>
          <a:r>
            <a:rPr lang="da-DK" dirty="0" smtClean="0"/>
            <a:t>Regional </a:t>
          </a:r>
          <a:r>
            <a:rPr lang="da-DK" dirty="0" err="1" smtClean="0"/>
            <a:t>youth</a:t>
          </a:r>
          <a:r>
            <a:rPr lang="da-DK" dirty="0" smtClean="0"/>
            <a:t> </a:t>
          </a:r>
          <a:r>
            <a:rPr lang="da-DK" dirty="0" err="1" smtClean="0"/>
            <a:t>working</a:t>
          </a:r>
          <a:r>
            <a:rPr lang="da-DK" dirty="0" smtClean="0"/>
            <a:t> </a:t>
          </a:r>
          <a:r>
            <a:rPr lang="da-DK" dirty="0" err="1" smtClean="0"/>
            <a:t>group</a:t>
          </a:r>
          <a:endParaRPr lang="da-DK" dirty="0"/>
        </a:p>
      </dgm:t>
    </dgm:pt>
    <dgm:pt modelId="{1F0C8921-6147-43E6-91DA-56D72A946F1F}" type="parTrans" cxnId="{DE0E4E55-299F-49A0-A258-A6F048FE45F1}">
      <dgm:prSet/>
      <dgm:spPr/>
      <dgm:t>
        <a:bodyPr/>
        <a:lstStyle/>
        <a:p>
          <a:endParaRPr lang="da-DK"/>
        </a:p>
      </dgm:t>
    </dgm:pt>
    <dgm:pt modelId="{AC7BE723-93D0-46B5-8AB4-14526170E3CC}" type="sibTrans" cxnId="{DE0E4E55-299F-49A0-A258-A6F048FE45F1}">
      <dgm:prSet/>
      <dgm:spPr/>
      <dgm:t>
        <a:bodyPr/>
        <a:lstStyle/>
        <a:p>
          <a:endParaRPr lang="da-DK"/>
        </a:p>
      </dgm:t>
    </dgm:pt>
    <dgm:pt modelId="{8C05176C-3DEE-4838-9363-65C596BE3280}">
      <dgm:prSet phldrT="[Tekst]"/>
      <dgm:spPr/>
      <dgm:t>
        <a:bodyPr/>
        <a:lstStyle/>
        <a:p>
          <a:r>
            <a:rPr lang="da-DK" dirty="0" err="1" smtClean="0"/>
            <a:t>Steering</a:t>
          </a:r>
          <a:r>
            <a:rPr lang="da-DK" dirty="0" smtClean="0"/>
            <a:t> </a:t>
          </a:r>
          <a:r>
            <a:rPr lang="da-DK" dirty="0" err="1" smtClean="0"/>
            <a:t>group</a:t>
          </a:r>
          <a:endParaRPr lang="da-DK" dirty="0"/>
        </a:p>
      </dgm:t>
    </dgm:pt>
    <dgm:pt modelId="{605EF931-5ED4-4C73-B6BD-CA410C1F7FC7}" type="parTrans" cxnId="{7693E6C8-1F15-408F-8629-66ED479721FF}">
      <dgm:prSet/>
      <dgm:spPr/>
      <dgm:t>
        <a:bodyPr/>
        <a:lstStyle/>
        <a:p>
          <a:endParaRPr lang="da-DK"/>
        </a:p>
      </dgm:t>
    </dgm:pt>
    <dgm:pt modelId="{5258E740-3EC6-4BBC-A2F9-DE449D9AC294}" type="sibTrans" cxnId="{7693E6C8-1F15-408F-8629-66ED479721FF}">
      <dgm:prSet/>
      <dgm:spPr/>
      <dgm:t>
        <a:bodyPr/>
        <a:lstStyle/>
        <a:p>
          <a:endParaRPr lang="da-DK"/>
        </a:p>
      </dgm:t>
    </dgm:pt>
    <dgm:pt modelId="{6A10C1E9-DD7B-4C7D-A1AB-8F7B63920DA3}">
      <dgm:prSet phldrT="[Tekst]"/>
      <dgm:spPr/>
      <dgm:t>
        <a:bodyPr/>
        <a:lstStyle/>
        <a:p>
          <a:r>
            <a:rPr lang="da-DK" dirty="0" err="1" smtClean="0"/>
            <a:t>Local</a:t>
          </a:r>
          <a:r>
            <a:rPr lang="da-DK" dirty="0" smtClean="0"/>
            <a:t> </a:t>
          </a:r>
          <a:r>
            <a:rPr lang="da-DK" dirty="0" err="1" smtClean="0"/>
            <a:t>project</a:t>
          </a:r>
          <a:r>
            <a:rPr lang="da-DK" dirty="0" smtClean="0"/>
            <a:t> teams</a:t>
          </a:r>
          <a:endParaRPr lang="da-DK" dirty="0"/>
        </a:p>
      </dgm:t>
    </dgm:pt>
    <dgm:pt modelId="{9BD6247F-8F14-4656-A3E4-BF7B2737E24B}" type="parTrans" cxnId="{ECE9BEEE-B727-4054-ACD8-698C29DCCF0E}">
      <dgm:prSet/>
      <dgm:spPr/>
      <dgm:t>
        <a:bodyPr/>
        <a:lstStyle/>
        <a:p>
          <a:endParaRPr lang="da-DK"/>
        </a:p>
      </dgm:t>
    </dgm:pt>
    <dgm:pt modelId="{F951C3BD-7E37-479D-AD73-A921F92F31D1}" type="sibTrans" cxnId="{ECE9BEEE-B727-4054-ACD8-698C29DCCF0E}">
      <dgm:prSet/>
      <dgm:spPr/>
      <dgm:t>
        <a:bodyPr/>
        <a:lstStyle/>
        <a:p>
          <a:endParaRPr lang="da-DK"/>
        </a:p>
      </dgm:t>
    </dgm:pt>
    <dgm:pt modelId="{65DE4A49-B53F-47A2-B652-C63E96C0C0CE}" type="pres">
      <dgm:prSet presAssocID="{6A616F5C-C734-4AEE-B6E0-38ABE434184F}" presName="cycle" presStyleCnt="0">
        <dgm:presLayoutVars>
          <dgm:chMax val="1"/>
          <dgm:dir/>
          <dgm:animLvl val="ctr"/>
          <dgm:resizeHandles val="exact"/>
        </dgm:presLayoutVars>
      </dgm:prSet>
      <dgm:spPr/>
      <dgm:t>
        <a:bodyPr/>
        <a:lstStyle/>
        <a:p>
          <a:endParaRPr lang="en-US"/>
        </a:p>
      </dgm:t>
    </dgm:pt>
    <dgm:pt modelId="{B871D4E9-A995-448E-B3C8-6F4801289904}" type="pres">
      <dgm:prSet presAssocID="{EEE177BE-DFB6-4261-8CDD-B951FB090289}" presName="centerShape" presStyleLbl="node0" presStyleIdx="0" presStyleCnt="1"/>
      <dgm:spPr/>
      <dgm:t>
        <a:bodyPr/>
        <a:lstStyle/>
        <a:p>
          <a:endParaRPr lang="en-US"/>
        </a:p>
      </dgm:t>
    </dgm:pt>
    <dgm:pt modelId="{F7FDB90D-B808-437D-A989-180304930197}" type="pres">
      <dgm:prSet presAssocID="{1F0C8921-6147-43E6-91DA-56D72A946F1F}" presName="parTrans" presStyleLbl="bgSibTrans2D1" presStyleIdx="0" presStyleCnt="3"/>
      <dgm:spPr/>
      <dgm:t>
        <a:bodyPr/>
        <a:lstStyle/>
        <a:p>
          <a:endParaRPr lang="en-US"/>
        </a:p>
      </dgm:t>
    </dgm:pt>
    <dgm:pt modelId="{2E98F41A-C9D3-48E1-8629-2A760DC643C7}" type="pres">
      <dgm:prSet presAssocID="{66673C21-D333-44E7-B9DD-90CACA37F3A9}" presName="node" presStyleLbl="node1" presStyleIdx="0" presStyleCnt="3">
        <dgm:presLayoutVars>
          <dgm:bulletEnabled val="1"/>
        </dgm:presLayoutVars>
      </dgm:prSet>
      <dgm:spPr/>
      <dgm:t>
        <a:bodyPr/>
        <a:lstStyle/>
        <a:p>
          <a:endParaRPr lang="en-US"/>
        </a:p>
      </dgm:t>
    </dgm:pt>
    <dgm:pt modelId="{2E07832F-61E4-430B-9DB4-059115713977}" type="pres">
      <dgm:prSet presAssocID="{605EF931-5ED4-4C73-B6BD-CA410C1F7FC7}" presName="parTrans" presStyleLbl="bgSibTrans2D1" presStyleIdx="1" presStyleCnt="3"/>
      <dgm:spPr/>
      <dgm:t>
        <a:bodyPr/>
        <a:lstStyle/>
        <a:p>
          <a:endParaRPr lang="en-US"/>
        </a:p>
      </dgm:t>
    </dgm:pt>
    <dgm:pt modelId="{80C9B381-EF0B-4CED-B867-6E73BC3CACC0}" type="pres">
      <dgm:prSet presAssocID="{8C05176C-3DEE-4838-9363-65C596BE3280}" presName="node" presStyleLbl="node1" presStyleIdx="1" presStyleCnt="3">
        <dgm:presLayoutVars>
          <dgm:bulletEnabled val="1"/>
        </dgm:presLayoutVars>
      </dgm:prSet>
      <dgm:spPr/>
      <dgm:t>
        <a:bodyPr/>
        <a:lstStyle/>
        <a:p>
          <a:endParaRPr lang="en-US"/>
        </a:p>
      </dgm:t>
    </dgm:pt>
    <dgm:pt modelId="{56FE541C-C605-47D0-A269-28801AF88A62}" type="pres">
      <dgm:prSet presAssocID="{9BD6247F-8F14-4656-A3E4-BF7B2737E24B}" presName="parTrans" presStyleLbl="bgSibTrans2D1" presStyleIdx="2" presStyleCnt="3"/>
      <dgm:spPr/>
      <dgm:t>
        <a:bodyPr/>
        <a:lstStyle/>
        <a:p>
          <a:endParaRPr lang="en-US"/>
        </a:p>
      </dgm:t>
    </dgm:pt>
    <dgm:pt modelId="{BBE3DB59-2737-4C1D-B4BB-2B60BC1C9C4C}" type="pres">
      <dgm:prSet presAssocID="{6A10C1E9-DD7B-4C7D-A1AB-8F7B63920DA3}" presName="node" presStyleLbl="node1" presStyleIdx="2" presStyleCnt="3">
        <dgm:presLayoutVars>
          <dgm:bulletEnabled val="1"/>
        </dgm:presLayoutVars>
      </dgm:prSet>
      <dgm:spPr/>
      <dgm:t>
        <a:bodyPr/>
        <a:lstStyle/>
        <a:p>
          <a:endParaRPr lang="en-US"/>
        </a:p>
      </dgm:t>
    </dgm:pt>
  </dgm:ptLst>
  <dgm:cxnLst>
    <dgm:cxn modelId="{8475984E-F844-BB43-AC1A-BFF878FA886A}" type="presOf" srcId="{8C05176C-3DEE-4838-9363-65C596BE3280}" destId="{80C9B381-EF0B-4CED-B867-6E73BC3CACC0}" srcOrd="0" destOrd="0" presId="urn:microsoft.com/office/officeart/2005/8/layout/radial4"/>
    <dgm:cxn modelId="{8E6739F5-84FF-8042-AAC5-B1AC7F8E2ACA}" type="presOf" srcId="{EEE177BE-DFB6-4261-8CDD-B951FB090289}" destId="{B871D4E9-A995-448E-B3C8-6F4801289904}" srcOrd="0" destOrd="0" presId="urn:microsoft.com/office/officeart/2005/8/layout/radial4"/>
    <dgm:cxn modelId="{0454A9D7-F19E-49F1-8864-E26422BEC56D}" srcId="{6A616F5C-C734-4AEE-B6E0-38ABE434184F}" destId="{EEE177BE-DFB6-4261-8CDD-B951FB090289}" srcOrd="0" destOrd="0" parTransId="{B4E650F9-B0AD-4D43-BB68-21658BA08199}" sibTransId="{F1D10B4A-1B7B-48BD-8A0A-2EAE95425533}"/>
    <dgm:cxn modelId="{DE0E4E55-299F-49A0-A258-A6F048FE45F1}" srcId="{EEE177BE-DFB6-4261-8CDD-B951FB090289}" destId="{66673C21-D333-44E7-B9DD-90CACA37F3A9}" srcOrd="0" destOrd="0" parTransId="{1F0C8921-6147-43E6-91DA-56D72A946F1F}" sibTransId="{AC7BE723-93D0-46B5-8AB4-14526170E3CC}"/>
    <dgm:cxn modelId="{ECE9BEEE-B727-4054-ACD8-698C29DCCF0E}" srcId="{EEE177BE-DFB6-4261-8CDD-B951FB090289}" destId="{6A10C1E9-DD7B-4C7D-A1AB-8F7B63920DA3}" srcOrd="2" destOrd="0" parTransId="{9BD6247F-8F14-4656-A3E4-BF7B2737E24B}" sibTransId="{F951C3BD-7E37-479D-AD73-A921F92F31D1}"/>
    <dgm:cxn modelId="{B4BAFD3F-CF18-EF41-B42C-F5B0CD55127A}" type="presOf" srcId="{9BD6247F-8F14-4656-A3E4-BF7B2737E24B}" destId="{56FE541C-C605-47D0-A269-28801AF88A62}" srcOrd="0" destOrd="0" presId="urn:microsoft.com/office/officeart/2005/8/layout/radial4"/>
    <dgm:cxn modelId="{8C22DECC-66C1-814A-8AE0-40FE0C547DCD}" type="presOf" srcId="{605EF931-5ED4-4C73-B6BD-CA410C1F7FC7}" destId="{2E07832F-61E4-430B-9DB4-059115713977}" srcOrd="0" destOrd="0" presId="urn:microsoft.com/office/officeart/2005/8/layout/radial4"/>
    <dgm:cxn modelId="{24C036D4-A215-5D42-9C09-CE21CA370A45}" type="presOf" srcId="{6A10C1E9-DD7B-4C7D-A1AB-8F7B63920DA3}" destId="{BBE3DB59-2737-4C1D-B4BB-2B60BC1C9C4C}" srcOrd="0" destOrd="0" presId="urn:microsoft.com/office/officeart/2005/8/layout/radial4"/>
    <dgm:cxn modelId="{9A1E97EE-03FB-0D4A-B7B1-BA4D2F56A743}" type="presOf" srcId="{1F0C8921-6147-43E6-91DA-56D72A946F1F}" destId="{F7FDB90D-B808-437D-A989-180304930197}" srcOrd="0" destOrd="0" presId="urn:microsoft.com/office/officeart/2005/8/layout/radial4"/>
    <dgm:cxn modelId="{6CA07208-B53D-E24A-BCDC-770D11629866}" type="presOf" srcId="{66673C21-D333-44E7-B9DD-90CACA37F3A9}" destId="{2E98F41A-C9D3-48E1-8629-2A760DC643C7}" srcOrd="0" destOrd="0" presId="urn:microsoft.com/office/officeart/2005/8/layout/radial4"/>
    <dgm:cxn modelId="{7693E6C8-1F15-408F-8629-66ED479721FF}" srcId="{EEE177BE-DFB6-4261-8CDD-B951FB090289}" destId="{8C05176C-3DEE-4838-9363-65C596BE3280}" srcOrd="1" destOrd="0" parTransId="{605EF931-5ED4-4C73-B6BD-CA410C1F7FC7}" sibTransId="{5258E740-3EC6-4BBC-A2F9-DE449D9AC294}"/>
    <dgm:cxn modelId="{5A0329BB-242F-4E4B-BB97-0F67D43D158C}" type="presOf" srcId="{6A616F5C-C734-4AEE-B6E0-38ABE434184F}" destId="{65DE4A49-B53F-47A2-B652-C63E96C0C0CE}" srcOrd="0" destOrd="0" presId="urn:microsoft.com/office/officeart/2005/8/layout/radial4"/>
    <dgm:cxn modelId="{23A0DD61-95A5-5E46-A03A-B8A7486BB199}" type="presParOf" srcId="{65DE4A49-B53F-47A2-B652-C63E96C0C0CE}" destId="{B871D4E9-A995-448E-B3C8-6F4801289904}" srcOrd="0" destOrd="0" presId="urn:microsoft.com/office/officeart/2005/8/layout/radial4"/>
    <dgm:cxn modelId="{F1800022-5C05-684F-863F-D274014306DB}" type="presParOf" srcId="{65DE4A49-B53F-47A2-B652-C63E96C0C0CE}" destId="{F7FDB90D-B808-437D-A989-180304930197}" srcOrd="1" destOrd="0" presId="urn:microsoft.com/office/officeart/2005/8/layout/radial4"/>
    <dgm:cxn modelId="{F8EF62CD-F5B0-9A45-916E-A095E9A19705}" type="presParOf" srcId="{65DE4A49-B53F-47A2-B652-C63E96C0C0CE}" destId="{2E98F41A-C9D3-48E1-8629-2A760DC643C7}" srcOrd="2" destOrd="0" presId="urn:microsoft.com/office/officeart/2005/8/layout/radial4"/>
    <dgm:cxn modelId="{6072D5BC-2B55-954F-AB27-54AED753253E}" type="presParOf" srcId="{65DE4A49-B53F-47A2-B652-C63E96C0C0CE}" destId="{2E07832F-61E4-430B-9DB4-059115713977}" srcOrd="3" destOrd="0" presId="urn:microsoft.com/office/officeart/2005/8/layout/radial4"/>
    <dgm:cxn modelId="{082E997D-9168-4448-B765-23ED578802AC}" type="presParOf" srcId="{65DE4A49-B53F-47A2-B652-C63E96C0C0CE}" destId="{80C9B381-EF0B-4CED-B867-6E73BC3CACC0}" srcOrd="4" destOrd="0" presId="urn:microsoft.com/office/officeart/2005/8/layout/radial4"/>
    <dgm:cxn modelId="{18C29534-5209-004B-93B3-7BD58EFC4F9B}" type="presParOf" srcId="{65DE4A49-B53F-47A2-B652-C63E96C0C0CE}" destId="{56FE541C-C605-47D0-A269-28801AF88A62}" srcOrd="5" destOrd="0" presId="urn:microsoft.com/office/officeart/2005/8/layout/radial4"/>
    <dgm:cxn modelId="{24C2AAB6-B7CE-8040-814B-13A299EEE6CD}" type="presParOf" srcId="{65DE4A49-B53F-47A2-B652-C63E96C0C0CE}" destId="{BBE3DB59-2737-4C1D-B4BB-2B60BC1C9C4C}"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71D4E9-A995-448E-B3C8-6F4801289904}">
      <dsp:nvSpPr>
        <dsp:cNvPr id="0" name=""/>
        <dsp:cNvSpPr/>
      </dsp:nvSpPr>
      <dsp:spPr>
        <a:xfrm>
          <a:off x="2155507" y="2277603"/>
          <a:ext cx="1784985" cy="178498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da-DK" sz="1900" kern="1200" dirty="0" smtClean="0"/>
            <a:t>REGIONAL PROJECT TEAM</a:t>
          </a:r>
          <a:endParaRPr lang="da-DK" sz="1900" kern="1200" dirty="0"/>
        </a:p>
      </dsp:txBody>
      <dsp:txXfrm>
        <a:off x="2416912" y="2539008"/>
        <a:ext cx="1262175" cy="1262175"/>
      </dsp:txXfrm>
    </dsp:sp>
    <dsp:sp modelId="{F7FDB90D-B808-437D-A989-180304930197}">
      <dsp:nvSpPr>
        <dsp:cNvPr id="0" name=""/>
        <dsp:cNvSpPr/>
      </dsp:nvSpPr>
      <dsp:spPr>
        <a:xfrm rot="12900000">
          <a:off x="871449" y="1920360"/>
          <a:ext cx="1510013" cy="50872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98F41A-C9D3-48E1-8629-2A760DC643C7}">
      <dsp:nvSpPr>
        <dsp:cNvPr id="0" name=""/>
        <dsp:cNvSpPr/>
      </dsp:nvSpPr>
      <dsp:spPr>
        <a:xfrm>
          <a:off x="160123" y="1063372"/>
          <a:ext cx="1695735" cy="13565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da-DK" sz="2100" kern="1200" dirty="0" smtClean="0"/>
            <a:t>Regional </a:t>
          </a:r>
          <a:r>
            <a:rPr lang="da-DK" sz="2100" kern="1200" dirty="0" err="1" smtClean="0"/>
            <a:t>youth</a:t>
          </a:r>
          <a:r>
            <a:rPr lang="da-DK" sz="2100" kern="1200" dirty="0" smtClean="0"/>
            <a:t> </a:t>
          </a:r>
          <a:r>
            <a:rPr lang="da-DK" sz="2100" kern="1200" dirty="0" err="1" smtClean="0"/>
            <a:t>working</a:t>
          </a:r>
          <a:r>
            <a:rPr lang="da-DK" sz="2100" kern="1200" dirty="0" smtClean="0"/>
            <a:t> </a:t>
          </a:r>
          <a:r>
            <a:rPr lang="da-DK" sz="2100" kern="1200" dirty="0" err="1" smtClean="0"/>
            <a:t>group</a:t>
          </a:r>
          <a:endParaRPr lang="da-DK" sz="2100" kern="1200" dirty="0"/>
        </a:p>
      </dsp:txBody>
      <dsp:txXfrm>
        <a:off x="199856" y="1103105"/>
        <a:ext cx="1616269" cy="1277122"/>
      </dsp:txXfrm>
    </dsp:sp>
    <dsp:sp modelId="{2E07832F-61E4-430B-9DB4-059115713977}">
      <dsp:nvSpPr>
        <dsp:cNvPr id="0" name=""/>
        <dsp:cNvSpPr/>
      </dsp:nvSpPr>
      <dsp:spPr>
        <a:xfrm rot="16200000">
          <a:off x="2292993" y="1180352"/>
          <a:ext cx="1510013" cy="50872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0C9B381-EF0B-4CED-B867-6E73BC3CACC0}">
      <dsp:nvSpPr>
        <dsp:cNvPr id="0" name=""/>
        <dsp:cNvSpPr/>
      </dsp:nvSpPr>
      <dsp:spPr>
        <a:xfrm>
          <a:off x="2200132" y="1411"/>
          <a:ext cx="1695735" cy="13565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da-DK" sz="2100" kern="1200" dirty="0" err="1" smtClean="0"/>
            <a:t>Steering</a:t>
          </a:r>
          <a:r>
            <a:rPr lang="da-DK" sz="2100" kern="1200" dirty="0" smtClean="0"/>
            <a:t> </a:t>
          </a:r>
          <a:r>
            <a:rPr lang="da-DK" sz="2100" kern="1200" dirty="0" err="1" smtClean="0"/>
            <a:t>group</a:t>
          </a:r>
          <a:endParaRPr lang="da-DK" sz="2100" kern="1200" dirty="0"/>
        </a:p>
      </dsp:txBody>
      <dsp:txXfrm>
        <a:off x="2239865" y="41144"/>
        <a:ext cx="1616269" cy="1277122"/>
      </dsp:txXfrm>
    </dsp:sp>
    <dsp:sp modelId="{56FE541C-C605-47D0-A269-28801AF88A62}">
      <dsp:nvSpPr>
        <dsp:cNvPr id="0" name=""/>
        <dsp:cNvSpPr/>
      </dsp:nvSpPr>
      <dsp:spPr>
        <a:xfrm rot="19500000">
          <a:off x="3714536" y="1920360"/>
          <a:ext cx="1510013" cy="50872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BE3DB59-2737-4C1D-B4BB-2B60BC1C9C4C}">
      <dsp:nvSpPr>
        <dsp:cNvPr id="0" name=""/>
        <dsp:cNvSpPr/>
      </dsp:nvSpPr>
      <dsp:spPr>
        <a:xfrm>
          <a:off x="4240140" y="1063372"/>
          <a:ext cx="1695735" cy="13565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da-DK" sz="2100" kern="1200" dirty="0" err="1" smtClean="0"/>
            <a:t>Local</a:t>
          </a:r>
          <a:r>
            <a:rPr lang="da-DK" sz="2100" kern="1200" dirty="0" smtClean="0"/>
            <a:t> </a:t>
          </a:r>
          <a:r>
            <a:rPr lang="da-DK" sz="2100" kern="1200" dirty="0" err="1" smtClean="0"/>
            <a:t>project</a:t>
          </a:r>
          <a:r>
            <a:rPr lang="da-DK" sz="2100" kern="1200" dirty="0" smtClean="0"/>
            <a:t> teams</a:t>
          </a:r>
          <a:endParaRPr lang="da-DK" sz="2100" kern="1200" dirty="0"/>
        </a:p>
      </dsp:txBody>
      <dsp:txXfrm>
        <a:off x="4279873" y="1103105"/>
        <a:ext cx="1616269" cy="1277122"/>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B97F20F-65AC-4BCD-99CB-5E5CDAB38624}" type="datetimeFigureOut">
              <a:rPr lang="en-US" smtClean="0"/>
              <a:t>12/1/14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9DEB318-915F-4F93-9081-32CBF502117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97F20F-65AC-4BCD-99CB-5E5CDAB38624}" type="datetimeFigureOut">
              <a:rPr lang="en-US" smtClean="0"/>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EB318-915F-4F93-9081-32CBF502117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97F20F-65AC-4BCD-99CB-5E5CDAB38624}" type="datetimeFigureOut">
              <a:rPr lang="en-US" smtClean="0"/>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EB318-915F-4F93-9081-32CBF502117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97F20F-65AC-4BCD-99CB-5E5CDAB38624}" type="datetimeFigureOut">
              <a:rPr lang="en-US" smtClean="0"/>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EB318-915F-4F93-9081-32CBF502117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B97F20F-65AC-4BCD-99CB-5E5CDAB38624}" type="datetimeFigureOut">
              <a:rPr lang="en-US" smtClean="0"/>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EB318-915F-4F93-9081-32CBF502117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B97F20F-65AC-4BCD-99CB-5E5CDAB38624}" type="datetimeFigureOut">
              <a:rPr lang="en-US" smtClean="0"/>
              <a:t>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DEB318-915F-4F93-9081-32CBF502117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B97F20F-65AC-4BCD-99CB-5E5CDAB38624}" type="datetimeFigureOut">
              <a:rPr lang="en-US" smtClean="0"/>
              <a:t>12/1/14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DEB318-915F-4F93-9081-32CBF502117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B97F20F-65AC-4BCD-99CB-5E5CDAB38624}" type="datetimeFigureOut">
              <a:rPr lang="en-US" smtClean="0"/>
              <a:t>12/1/14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DEB318-915F-4F93-9081-32CBF502117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7F20F-65AC-4BCD-99CB-5E5CDAB38624}" type="datetimeFigureOut">
              <a:rPr lang="en-US" smtClean="0"/>
              <a:t>12/1/14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DEB318-915F-4F93-9081-32CBF502117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B97F20F-65AC-4BCD-99CB-5E5CDAB38624}" type="datetimeFigureOut">
              <a:rPr lang="en-US" smtClean="0"/>
              <a:t>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DEB318-915F-4F93-9081-32CBF502117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B97F20F-65AC-4BCD-99CB-5E5CDAB38624}" type="datetimeFigureOut">
              <a:rPr lang="en-US" smtClean="0"/>
              <a:t>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9DEB318-915F-4F93-9081-32CBF502117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B97F20F-65AC-4BCD-99CB-5E5CDAB38624}" type="datetimeFigureOut">
              <a:rPr lang="en-US" smtClean="0"/>
              <a:t>12/1/14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9DEB318-915F-4F93-9081-32CBF502117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maja@ldamostar.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0"/>
            <a:ext cx="7772400" cy="2043658"/>
          </a:xfrm>
        </p:spPr>
        <p:txBody>
          <a:bodyPr>
            <a:normAutofit/>
          </a:bodyPr>
          <a:lstStyle/>
          <a:p>
            <a:pPr algn="ctr"/>
            <a:r>
              <a:rPr lang="en-US" sz="4200" dirty="0" smtClean="0"/>
              <a:t>Balkan regional platform for youth participation and dialogue</a:t>
            </a:r>
            <a:endParaRPr lang="en-US" dirty="0"/>
          </a:p>
        </p:txBody>
      </p:sp>
      <p:sp>
        <p:nvSpPr>
          <p:cNvPr id="3" name="Subtitle 2"/>
          <p:cNvSpPr>
            <a:spLocks noGrp="1"/>
          </p:cNvSpPr>
          <p:nvPr>
            <p:ph type="subTitle" idx="1"/>
          </p:nvPr>
        </p:nvSpPr>
        <p:spPr>
          <a:xfrm>
            <a:off x="1259632" y="2852936"/>
            <a:ext cx="6400800" cy="3384376"/>
          </a:xfrm>
        </p:spPr>
        <p:txBody>
          <a:bodyPr>
            <a:normAutofit fontScale="92500" lnSpcReduction="20000"/>
          </a:bodyPr>
          <a:lstStyle/>
          <a:p>
            <a:pPr algn="ctr"/>
            <a:r>
              <a:rPr lang="en-GB" dirty="0"/>
              <a:t>European Commission</a:t>
            </a:r>
            <a:endParaRPr lang="en-US" dirty="0"/>
          </a:p>
          <a:p>
            <a:pPr algn="ctr"/>
            <a:r>
              <a:rPr lang="en-GB" dirty="0"/>
              <a:t>Civil Society Facility</a:t>
            </a:r>
            <a:br>
              <a:rPr lang="en-GB" dirty="0"/>
            </a:br>
            <a:r>
              <a:rPr lang="en-GB" dirty="0"/>
              <a:t>Operating Grants to IPA CSO Associations</a:t>
            </a:r>
            <a:r>
              <a:rPr lang="en-GB" b="1" dirty="0"/>
              <a:t/>
            </a:r>
            <a:br>
              <a:rPr lang="en-GB" b="1" dirty="0"/>
            </a:br>
            <a:r>
              <a:rPr lang="en-GB" dirty="0"/>
              <a:t>Support to regional thematic </a:t>
            </a:r>
            <a:r>
              <a:rPr lang="en-GB" dirty="0" smtClean="0"/>
              <a:t>associations</a:t>
            </a:r>
            <a:endParaRPr lang="hr-BA" dirty="0" smtClean="0"/>
          </a:p>
          <a:p>
            <a:pPr algn="ctr"/>
            <a:endParaRPr lang="hr-BA" dirty="0"/>
          </a:p>
          <a:p>
            <a:pPr algn="ctr"/>
            <a:r>
              <a:rPr lang="hr-BA" dirty="0" smtClean="0"/>
              <a:t>LDA </a:t>
            </a:r>
            <a:r>
              <a:rPr lang="hr-BA" dirty="0" smtClean="0"/>
              <a:t>Mostar</a:t>
            </a:r>
          </a:p>
          <a:p>
            <a:pPr algn="ctr"/>
            <a:r>
              <a:rPr lang="hr-BA" dirty="0" smtClean="0"/>
              <a:t>LDA CSS</a:t>
            </a:r>
            <a:endParaRPr lang="hr-BA" dirty="0" smtClean="0"/>
          </a:p>
          <a:p>
            <a:pPr algn="ctr"/>
            <a:endParaRPr lang="hr-BA" dirty="0"/>
          </a:p>
          <a:p>
            <a:pPr algn="ctr"/>
            <a:r>
              <a:rPr lang="hr-BA" dirty="0" smtClean="0"/>
              <a:t>Osijek, 01/12/2014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386603"/>
          </a:xfrm>
        </p:spPr>
        <p:txBody>
          <a:bodyPr>
            <a:normAutofit/>
          </a:bodyPr>
          <a:lstStyle/>
          <a:p>
            <a:pPr>
              <a:buNone/>
            </a:pPr>
            <a:endParaRPr lang="en-US" sz="1400" dirty="0" smtClean="0"/>
          </a:p>
          <a:p>
            <a:pPr>
              <a:buNone/>
            </a:pPr>
            <a:r>
              <a:rPr lang="en-US" sz="1400" b="1" dirty="0" smtClean="0"/>
              <a:t>REGIONAL PROJECT TEAM</a:t>
            </a:r>
          </a:p>
          <a:p>
            <a:r>
              <a:rPr lang="en-US" sz="1400" dirty="0" smtClean="0"/>
              <a:t>Monthly Skype meetings (12), rotating chair</a:t>
            </a:r>
          </a:p>
          <a:p>
            <a:r>
              <a:rPr lang="en-US" sz="1400" dirty="0" smtClean="0"/>
              <a:t>Visibility products (Regional Youth Working Group, Steering Group)</a:t>
            </a:r>
          </a:p>
          <a:p>
            <a:r>
              <a:rPr lang="en-US" sz="1400" dirty="0" smtClean="0"/>
              <a:t>Activity reports for SG (4)</a:t>
            </a:r>
          </a:p>
          <a:p>
            <a:r>
              <a:rPr lang="en-US" sz="1400" dirty="0" smtClean="0"/>
              <a:t>Final narrative and financial reports </a:t>
            </a:r>
          </a:p>
          <a:p>
            <a:pPr>
              <a:buNone/>
            </a:pPr>
            <a:endParaRPr lang="en-US" sz="1400" dirty="0" smtClean="0"/>
          </a:p>
          <a:p>
            <a:pPr>
              <a:buNone/>
            </a:pPr>
            <a:r>
              <a:rPr lang="en-GB" sz="1400" b="1" dirty="0" smtClean="0"/>
              <a:t>Agenda for the first Project Team meeting in Month 1 </a:t>
            </a:r>
            <a:endParaRPr lang="da-DK" sz="1400" b="1" dirty="0" smtClean="0"/>
          </a:p>
          <a:p>
            <a:pPr lvl="0"/>
            <a:r>
              <a:rPr lang="en-GB" sz="1400" dirty="0" smtClean="0"/>
              <a:t>Adoption of communication procedures among the partners</a:t>
            </a:r>
            <a:endParaRPr lang="da-DK" sz="1400" dirty="0" smtClean="0"/>
          </a:p>
          <a:p>
            <a:pPr lvl="0"/>
            <a:r>
              <a:rPr lang="en-GB" sz="1400" dirty="0" smtClean="0"/>
              <a:t>Division of roles among members of the Project Team</a:t>
            </a:r>
            <a:endParaRPr lang="da-DK" sz="1400" dirty="0" smtClean="0"/>
          </a:p>
          <a:p>
            <a:pPr lvl="0"/>
            <a:r>
              <a:rPr lang="en-GB" sz="1400" dirty="0" smtClean="0"/>
              <a:t>Appointment of Project Steering group members – one per co-applicant LDA and one per associate public authority </a:t>
            </a:r>
            <a:endParaRPr lang="da-DK" sz="1400" dirty="0" smtClean="0"/>
          </a:p>
          <a:p>
            <a:pPr lvl="0"/>
            <a:r>
              <a:rPr lang="en-GB" sz="1400" dirty="0" smtClean="0"/>
              <a:t>Appointment of Regional Youth Working Group members – two per participating community</a:t>
            </a:r>
            <a:endParaRPr lang="da-DK" sz="1400" dirty="0" smtClean="0"/>
          </a:p>
          <a:p>
            <a:pPr lvl="0"/>
            <a:r>
              <a:rPr lang="en-GB" sz="1400" dirty="0" smtClean="0"/>
              <a:t>Presentation of the overall draft Activity plan</a:t>
            </a:r>
            <a:endParaRPr lang="da-DK" sz="1400" dirty="0" smtClean="0"/>
          </a:p>
          <a:p>
            <a:pPr lvl="0"/>
            <a:r>
              <a:rPr lang="en-GB" sz="1400" dirty="0" smtClean="0"/>
              <a:t>Adoption of draft for detailed Activity plan for the Year 1</a:t>
            </a:r>
            <a:endParaRPr lang="da-DK" sz="1400" dirty="0" smtClean="0"/>
          </a:p>
          <a:p>
            <a:pPr lvl="0"/>
            <a:r>
              <a:rPr lang="en-GB" sz="1400" dirty="0" smtClean="0"/>
              <a:t>Adoption of draft for project visibility plan for regional and local activities</a:t>
            </a:r>
            <a:endParaRPr lang="da-DK" sz="1400" dirty="0" smtClean="0"/>
          </a:p>
          <a:p>
            <a:pPr lvl="0"/>
            <a:r>
              <a:rPr lang="en-GB" sz="1400" dirty="0" smtClean="0"/>
              <a:t>Adoption of draft for inception report to be submitted for approval to the Steering Group </a:t>
            </a:r>
            <a:endParaRPr lang="da-DK" sz="1400" dirty="0" smtClean="0"/>
          </a:p>
          <a:p>
            <a:r>
              <a:rPr lang="en-GB" sz="1400" dirty="0" smtClean="0"/>
              <a:t>Conclusions and other technical issues </a:t>
            </a:r>
            <a:endParaRPr lang="en-US" sz="1400" dirty="0"/>
          </a:p>
        </p:txBody>
      </p:sp>
    </p:spTree>
    <p:extLst>
      <p:ext uri="{BB962C8B-B14F-4D97-AF65-F5344CB8AC3E}">
        <p14:creationId xmlns:p14="http://schemas.microsoft.com/office/powerpoint/2010/main" val="3955100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1"/>
            <a:ext cx="8229600" cy="4680520"/>
          </a:xfrm>
        </p:spPr>
        <p:txBody>
          <a:bodyPr>
            <a:normAutofit lnSpcReduction="10000"/>
          </a:bodyPr>
          <a:lstStyle/>
          <a:p>
            <a:pPr>
              <a:buNone/>
            </a:pPr>
            <a:r>
              <a:rPr lang="en-GB" sz="1400" b="1" dirty="0" smtClean="0"/>
              <a:t>STEERING GROUP – 6 meetings (4 via Skype+ 2 during regional events)</a:t>
            </a:r>
            <a:endParaRPr lang="en-GB" sz="1400" dirty="0" smtClean="0"/>
          </a:p>
          <a:p>
            <a:pPr>
              <a:buNone/>
            </a:pPr>
            <a:r>
              <a:rPr lang="en-GB" sz="1400" dirty="0" smtClean="0"/>
              <a:t>16 members (8 LDA + 8 host cities) + 2 RYWG to plan, monitor and evaluate regional/local project activities </a:t>
            </a:r>
          </a:p>
          <a:p>
            <a:pPr>
              <a:buNone/>
            </a:pPr>
            <a:endParaRPr lang="en-GB" sz="1400" dirty="0" smtClean="0"/>
          </a:p>
          <a:p>
            <a:pPr>
              <a:buNone/>
            </a:pPr>
            <a:r>
              <a:rPr lang="en-GB" sz="1400" b="1" dirty="0" smtClean="0"/>
              <a:t>REGIONAL YOUTH WORKING GROUP – 6 meetings (4 via Skype+ 2 during regional events)</a:t>
            </a:r>
          </a:p>
          <a:p>
            <a:pPr>
              <a:buNone/>
            </a:pPr>
            <a:r>
              <a:rPr lang="en-GB" sz="1400" dirty="0" smtClean="0"/>
              <a:t>16 members (2 per community, open call) to plan and evaluate network strategy and activities on regional/local level, coordinate open calls for youth, 4 newsletters, internet campaign, reports to SG </a:t>
            </a:r>
          </a:p>
          <a:p>
            <a:pPr>
              <a:buNone/>
            </a:pPr>
            <a:endParaRPr lang="en-GB" sz="1400" b="1" dirty="0" smtClean="0"/>
          </a:p>
          <a:p>
            <a:pPr>
              <a:buNone/>
            </a:pPr>
            <a:endParaRPr lang="en-GB" sz="1400" dirty="0" smtClean="0"/>
          </a:p>
          <a:p>
            <a:pPr>
              <a:buNone/>
            </a:pPr>
            <a:endParaRPr lang="en-GB" sz="1400" dirty="0" smtClean="0"/>
          </a:p>
          <a:p>
            <a:pPr>
              <a:buNone/>
            </a:pPr>
            <a:r>
              <a:rPr lang="en-GB" sz="1400" b="1" dirty="0" smtClean="0"/>
              <a:t>Regional Annual Network Coordination Meeting</a:t>
            </a:r>
          </a:p>
          <a:p>
            <a:pPr>
              <a:buNone/>
            </a:pPr>
            <a:r>
              <a:rPr lang="en-GB" sz="1400" dirty="0" smtClean="0"/>
              <a:t>for founding members the network (8 LDAs + associate host cities) + youth representatives from participating communities</a:t>
            </a:r>
          </a:p>
          <a:p>
            <a:r>
              <a:rPr lang="en-GB" sz="1400" dirty="0" smtClean="0"/>
              <a:t>To strengthen the regional co-operation, form network bodies, map and exchange best practices in local youth participation, and set the grounds for further mid and long term networking. </a:t>
            </a:r>
          </a:p>
          <a:p>
            <a:r>
              <a:rPr lang="en-GB" sz="1400" dirty="0" smtClean="0"/>
              <a:t>During this first Regional network Meeting official </a:t>
            </a:r>
            <a:r>
              <a:rPr lang="en-GB" sz="1400" b="1" dirty="0" smtClean="0"/>
              <a:t>Constitutive Assembly of the Regional Network </a:t>
            </a:r>
            <a:r>
              <a:rPr lang="en-GB" sz="1400" dirty="0" smtClean="0"/>
              <a:t>will be held, </a:t>
            </a:r>
            <a:r>
              <a:rPr lang="en-GB" sz="1400" b="1" dirty="0" smtClean="0"/>
              <a:t>Statute</a:t>
            </a:r>
            <a:r>
              <a:rPr lang="en-GB" sz="1400" dirty="0" smtClean="0"/>
              <a:t> of the Network will be adopted and members for the </a:t>
            </a:r>
            <a:r>
              <a:rPr lang="en-GB" sz="1400" b="1" dirty="0" smtClean="0"/>
              <a:t>network bodies </a:t>
            </a:r>
            <a:r>
              <a:rPr lang="en-GB" sz="1400" dirty="0" smtClean="0"/>
              <a:t>will be elected. </a:t>
            </a:r>
            <a:endParaRPr lang="da-DK" sz="1400" dirty="0" smtClean="0"/>
          </a:p>
          <a:p>
            <a:r>
              <a:rPr lang="en-GB" sz="1400" dirty="0" smtClean="0"/>
              <a:t>Members of the Steering Group, Governing board and Regional Youth Working Group</a:t>
            </a:r>
            <a:r>
              <a:rPr lang="en-GB" sz="1400" b="1" dirty="0" smtClean="0"/>
              <a:t> </a:t>
            </a:r>
            <a:r>
              <a:rPr lang="en-GB" sz="1400" dirty="0" smtClean="0"/>
              <a:t>will moderate sessions and thematic presentations; training part will be delivered by ALDA</a:t>
            </a:r>
          </a:p>
          <a:p>
            <a:pPr>
              <a:buNone/>
            </a:pPr>
            <a:endParaRPr lang="en-GB" sz="1400" dirty="0" smtClean="0"/>
          </a:p>
          <a:p>
            <a:pPr>
              <a:buNone/>
            </a:pPr>
            <a:endParaRPr lang="en-GB" sz="1400" dirty="0" smtClean="0"/>
          </a:p>
          <a:p>
            <a:pPr>
              <a:buNone/>
            </a:pPr>
            <a:endParaRPr lang="en-GB" sz="1400" dirty="0" smtClean="0"/>
          </a:p>
          <a:p>
            <a:pPr>
              <a:buNone/>
            </a:pPr>
            <a:endParaRPr lang="en-GB" sz="1400" dirty="0" smtClean="0"/>
          </a:p>
          <a:p>
            <a:pPr>
              <a:buNone/>
            </a:pPr>
            <a:endParaRPr lang="en-GB" sz="1400" dirty="0" smtClean="0"/>
          </a:p>
          <a:p>
            <a:pPr>
              <a:buNone/>
            </a:pPr>
            <a:endParaRPr lang="en-US" sz="1400" dirty="0"/>
          </a:p>
        </p:txBody>
      </p:sp>
    </p:spTree>
    <p:extLst>
      <p:ext uri="{BB962C8B-B14F-4D97-AF65-F5344CB8AC3E}">
        <p14:creationId xmlns:p14="http://schemas.microsoft.com/office/powerpoint/2010/main" val="4150803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832648"/>
          </a:xfrm>
        </p:spPr>
        <p:txBody>
          <a:bodyPr>
            <a:normAutofit/>
          </a:bodyPr>
          <a:lstStyle/>
          <a:p>
            <a:pPr algn="ctr">
              <a:buNone/>
            </a:pPr>
            <a:endParaRPr lang="en-US" sz="4700" b="1" dirty="0" smtClean="0"/>
          </a:p>
          <a:p>
            <a:pPr algn="just">
              <a:buNone/>
            </a:pPr>
            <a:endParaRPr lang="en-US" sz="1400" b="1" dirty="0"/>
          </a:p>
          <a:p>
            <a:endParaRPr lang="en-US" dirty="0" smtClean="0"/>
          </a:p>
          <a:p>
            <a:endParaRPr lang="en-US" dirty="0"/>
          </a:p>
        </p:txBody>
      </p:sp>
      <p:sp>
        <p:nvSpPr>
          <p:cNvPr id="4" name="Rektangel 3"/>
          <p:cNvSpPr/>
          <p:nvPr/>
        </p:nvSpPr>
        <p:spPr>
          <a:xfrm>
            <a:off x="467544" y="836712"/>
            <a:ext cx="8208912" cy="9571851"/>
          </a:xfrm>
          <a:prstGeom prst="rect">
            <a:avLst/>
          </a:prstGeom>
        </p:spPr>
        <p:txBody>
          <a:bodyPr wrap="square">
            <a:spAutoFit/>
          </a:bodyPr>
          <a:lstStyle/>
          <a:p>
            <a:pPr algn="ctr"/>
            <a:r>
              <a:rPr lang="hr-HR" sz="2800" dirty="0" smtClean="0"/>
              <a:t>WP2: Network capacity building</a:t>
            </a:r>
            <a:endParaRPr lang="da-DK" sz="2800" dirty="0" smtClean="0"/>
          </a:p>
          <a:p>
            <a:pPr algn="just"/>
            <a:endParaRPr lang="da-DK" sz="1400" dirty="0" smtClean="0"/>
          </a:p>
          <a:p>
            <a:pPr algn="just"/>
            <a:r>
              <a:rPr lang="da-DK" sz="1400" b="1" dirty="0" smtClean="0"/>
              <a:t>TRAININGS</a:t>
            </a:r>
            <a:r>
              <a:rPr lang="da-DK" sz="1400" dirty="0" smtClean="0"/>
              <a:t> – 2 (</a:t>
            </a:r>
            <a:r>
              <a:rPr lang="da-DK" sz="1400" dirty="0" err="1" smtClean="0"/>
              <a:t>Youth</a:t>
            </a:r>
            <a:r>
              <a:rPr lang="da-DK" sz="1400" dirty="0" smtClean="0"/>
              <a:t> Engagement </a:t>
            </a:r>
            <a:r>
              <a:rPr lang="da-DK" sz="1400" dirty="0" err="1" smtClean="0"/>
              <a:t>Workers</a:t>
            </a:r>
            <a:r>
              <a:rPr lang="da-DK" sz="1400" dirty="0" smtClean="0"/>
              <a:t>; Network </a:t>
            </a:r>
            <a:r>
              <a:rPr lang="da-DK" sz="1400" dirty="0" err="1" smtClean="0"/>
              <a:t>members</a:t>
            </a:r>
            <a:r>
              <a:rPr lang="da-DK" sz="1400" dirty="0" smtClean="0"/>
              <a:t>)</a:t>
            </a:r>
          </a:p>
          <a:p>
            <a:pPr algn="just"/>
            <a:endParaRPr lang="da-DK" sz="1400" dirty="0" smtClean="0"/>
          </a:p>
          <a:p>
            <a:pPr algn="just"/>
            <a:r>
              <a:rPr lang="da-DK" sz="1400" b="1" dirty="0" smtClean="0"/>
              <a:t>YOUTH ENGAGEMENT WORKERS </a:t>
            </a:r>
            <a:r>
              <a:rPr lang="da-DK" sz="1400" dirty="0" smtClean="0"/>
              <a:t>– 8 teams (16 </a:t>
            </a:r>
            <a:r>
              <a:rPr lang="da-DK" sz="1400" dirty="0" err="1" smtClean="0"/>
              <a:t>ppl</a:t>
            </a:r>
            <a:r>
              <a:rPr lang="da-DK" sz="1400" dirty="0" smtClean="0"/>
              <a:t>, 2 per </a:t>
            </a:r>
            <a:r>
              <a:rPr lang="da-DK" sz="1400" dirty="0" err="1" smtClean="0"/>
              <a:t>community</a:t>
            </a:r>
            <a:r>
              <a:rPr lang="da-DK" sz="1400" dirty="0" smtClean="0"/>
              <a:t>, </a:t>
            </a:r>
            <a:r>
              <a:rPr lang="da-DK" sz="1400" dirty="0" err="1" smtClean="0"/>
              <a:t>open</a:t>
            </a:r>
            <a:r>
              <a:rPr lang="da-DK" sz="1400" dirty="0" smtClean="0"/>
              <a:t> </a:t>
            </a:r>
            <a:r>
              <a:rPr lang="da-DK" sz="1400" dirty="0" err="1" smtClean="0"/>
              <a:t>call</a:t>
            </a:r>
            <a:r>
              <a:rPr lang="da-DK" sz="1400" dirty="0" smtClean="0"/>
              <a:t> by LDA), to </a:t>
            </a:r>
            <a:r>
              <a:rPr lang="da-DK" sz="1400" dirty="0" err="1" smtClean="0"/>
              <a:t>closely</a:t>
            </a:r>
            <a:r>
              <a:rPr lang="da-DK" sz="1400" dirty="0" smtClean="0"/>
              <a:t> </a:t>
            </a:r>
            <a:r>
              <a:rPr lang="da-DK" sz="1400" dirty="0" err="1" smtClean="0"/>
              <a:t>cooperate</a:t>
            </a:r>
            <a:r>
              <a:rPr lang="da-DK" sz="1400" dirty="0" smtClean="0"/>
              <a:t> </a:t>
            </a:r>
            <a:r>
              <a:rPr lang="da-DK" sz="1400" dirty="0" err="1" smtClean="0"/>
              <a:t>with</a:t>
            </a:r>
            <a:r>
              <a:rPr lang="da-DK" sz="1400" dirty="0" smtClean="0"/>
              <a:t> </a:t>
            </a:r>
            <a:r>
              <a:rPr lang="da-DK" sz="1400" dirty="0" err="1" smtClean="0"/>
              <a:t>Local</a:t>
            </a:r>
            <a:r>
              <a:rPr lang="da-DK" sz="1400" dirty="0" smtClean="0"/>
              <a:t> Project Teams and support </a:t>
            </a:r>
            <a:r>
              <a:rPr lang="da-DK" sz="1400" dirty="0" err="1" smtClean="0"/>
              <a:t>Local</a:t>
            </a:r>
            <a:r>
              <a:rPr lang="da-DK" sz="1400" dirty="0" smtClean="0"/>
              <a:t> </a:t>
            </a:r>
            <a:r>
              <a:rPr lang="da-DK" sz="1400" dirty="0" err="1" smtClean="0"/>
              <a:t>Youth</a:t>
            </a:r>
            <a:r>
              <a:rPr lang="da-DK" sz="1400" dirty="0" smtClean="0"/>
              <a:t> </a:t>
            </a:r>
            <a:r>
              <a:rPr lang="da-DK" sz="1400" dirty="0" err="1" smtClean="0"/>
              <a:t>Advisory</a:t>
            </a:r>
            <a:r>
              <a:rPr lang="da-DK" sz="1400" dirty="0" smtClean="0"/>
              <a:t> Groups</a:t>
            </a:r>
          </a:p>
          <a:p>
            <a:pPr algn="just"/>
            <a:endParaRPr lang="da-DK" sz="1400" dirty="0" smtClean="0"/>
          </a:p>
          <a:p>
            <a:pPr algn="just"/>
            <a:r>
              <a:rPr lang="da-DK" sz="1400" b="1" dirty="0" smtClean="0"/>
              <a:t>LOCAL YOUTH ADVISORY GROUPS </a:t>
            </a:r>
            <a:r>
              <a:rPr lang="da-DK" sz="1400" dirty="0" smtClean="0"/>
              <a:t>– 8 (1 per </a:t>
            </a:r>
            <a:r>
              <a:rPr lang="da-DK" sz="1400" dirty="0" err="1" smtClean="0"/>
              <a:t>community</a:t>
            </a:r>
            <a:r>
              <a:rPr lang="da-DK" sz="1400" dirty="0" smtClean="0"/>
              <a:t>, 10 </a:t>
            </a:r>
            <a:r>
              <a:rPr lang="da-DK" sz="1400" dirty="0" err="1" smtClean="0"/>
              <a:t>ppl</a:t>
            </a:r>
            <a:r>
              <a:rPr lang="da-DK" sz="1400" dirty="0" smtClean="0"/>
              <a:t> </a:t>
            </a:r>
            <a:r>
              <a:rPr lang="da-DK" sz="1400" dirty="0" err="1" smtClean="0"/>
              <a:t>representing</a:t>
            </a:r>
            <a:r>
              <a:rPr lang="da-DK" sz="1400" dirty="0" smtClean="0"/>
              <a:t> </a:t>
            </a:r>
            <a:r>
              <a:rPr lang="da-DK" sz="1400" dirty="0" err="1" smtClean="0"/>
              <a:t>local</a:t>
            </a:r>
            <a:r>
              <a:rPr lang="da-DK" sz="1400" dirty="0" smtClean="0"/>
              <a:t> </a:t>
            </a:r>
            <a:r>
              <a:rPr lang="da-DK" sz="1400" dirty="0" err="1" smtClean="0"/>
              <a:t>youth</a:t>
            </a:r>
            <a:r>
              <a:rPr lang="da-DK" sz="1400" dirty="0" smtClean="0"/>
              <a:t> population, </a:t>
            </a:r>
            <a:r>
              <a:rPr lang="da-DK" sz="1400" dirty="0" err="1" smtClean="0"/>
              <a:t>open</a:t>
            </a:r>
            <a:r>
              <a:rPr lang="da-DK" sz="1400" dirty="0" smtClean="0"/>
              <a:t> </a:t>
            </a:r>
            <a:r>
              <a:rPr lang="da-DK" sz="1400" dirty="0" err="1" smtClean="0"/>
              <a:t>call</a:t>
            </a:r>
            <a:r>
              <a:rPr lang="da-DK" sz="1400" dirty="0" smtClean="0"/>
              <a:t>), link </a:t>
            </a:r>
            <a:r>
              <a:rPr lang="da-DK" sz="1400" dirty="0" err="1" smtClean="0"/>
              <a:t>between</a:t>
            </a:r>
            <a:r>
              <a:rPr lang="da-DK" sz="1400" dirty="0" smtClean="0"/>
              <a:t> </a:t>
            </a:r>
            <a:r>
              <a:rPr lang="da-DK" sz="1400" dirty="0" err="1" smtClean="0"/>
              <a:t>youth</a:t>
            </a:r>
            <a:r>
              <a:rPr lang="da-DK" sz="1400" dirty="0" smtClean="0"/>
              <a:t> in the </a:t>
            </a:r>
            <a:r>
              <a:rPr lang="da-DK" sz="1400" dirty="0" err="1" smtClean="0"/>
              <a:t>community</a:t>
            </a:r>
            <a:r>
              <a:rPr lang="da-DK" sz="1400" dirty="0" smtClean="0"/>
              <a:t> and RYWG, </a:t>
            </a:r>
            <a:r>
              <a:rPr lang="da-DK" sz="1400" dirty="0" err="1" smtClean="0"/>
              <a:t>will</a:t>
            </a:r>
            <a:r>
              <a:rPr lang="da-DK" sz="1400" dirty="0" smtClean="0"/>
              <a:t> </a:t>
            </a:r>
            <a:r>
              <a:rPr lang="da-DK" sz="1400" dirty="0" err="1" smtClean="0"/>
              <a:t>provide</a:t>
            </a:r>
            <a:r>
              <a:rPr lang="da-DK" sz="1400" dirty="0" smtClean="0"/>
              <a:t> inputs for the </a:t>
            </a:r>
            <a:r>
              <a:rPr lang="da-DK" sz="1400" dirty="0" err="1" smtClean="0"/>
              <a:t>work</a:t>
            </a:r>
            <a:r>
              <a:rPr lang="da-DK" sz="1400" dirty="0" smtClean="0"/>
              <a:t> of RYWG, 4 meetings </a:t>
            </a:r>
          </a:p>
          <a:p>
            <a:pPr algn="just"/>
            <a:endParaRPr lang="da-DK" sz="1400" dirty="0" smtClean="0"/>
          </a:p>
          <a:p>
            <a:pPr algn="just"/>
            <a:r>
              <a:rPr lang="da-DK" sz="1400" b="1" dirty="0" smtClean="0"/>
              <a:t>INFO POINTS for EU </a:t>
            </a:r>
            <a:r>
              <a:rPr lang="da-DK" sz="1400" b="1" dirty="0" err="1" smtClean="0"/>
              <a:t>Youth</a:t>
            </a:r>
            <a:r>
              <a:rPr lang="da-DK" sz="1400" b="1" dirty="0" smtClean="0"/>
              <a:t> Programs </a:t>
            </a:r>
            <a:r>
              <a:rPr lang="da-DK" sz="1400" dirty="0" smtClean="0"/>
              <a:t>– 8 (in </a:t>
            </a:r>
            <a:r>
              <a:rPr lang="da-DK" sz="1400" dirty="0" err="1" smtClean="0"/>
              <a:t>each</a:t>
            </a:r>
            <a:r>
              <a:rPr lang="da-DK" sz="1400" dirty="0" smtClean="0"/>
              <a:t> LDA), </a:t>
            </a:r>
            <a:r>
              <a:rPr lang="da-DK" sz="1400" dirty="0" err="1" smtClean="0"/>
              <a:t>managed</a:t>
            </a:r>
            <a:r>
              <a:rPr lang="da-DK" sz="1400" dirty="0" smtClean="0"/>
              <a:t> by YEW, </a:t>
            </a:r>
            <a:r>
              <a:rPr lang="da-DK" sz="1400" dirty="0" err="1" smtClean="0"/>
              <a:t>supporting</a:t>
            </a:r>
            <a:r>
              <a:rPr lang="da-DK" sz="1400" dirty="0" smtClean="0"/>
              <a:t> </a:t>
            </a:r>
            <a:r>
              <a:rPr lang="da-DK" sz="1400" dirty="0" err="1" smtClean="0"/>
              <a:t>individuals</a:t>
            </a:r>
            <a:r>
              <a:rPr lang="da-DK" sz="1400" dirty="0" smtClean="0"/>
              <a:t> and </a:t>
            </a:r>
            <a:r>
              <a:rPr lang="da-DK" sz="1400" dirty="0" err="1" smtClean="0"/>
              <a:t>other</a:t>
            </a:r>
            <a:r>
              <a:rPr lang="da-DK" sz="1400" dirty="0" smtClean="0"/>
              <a:t> </a:t>
            </a:r>
            <a:r>
              <a:rPr lang="da-DK" sz="1400" dirty="0" err="1" smtClean="0"/>
              <a:t>beneficiaries</a:t>
            </a:r>
            <a:r>
              <a:rPr lang="da-DK" sz="1400" dirty="0" smtClean="0"/>
              <a:t>: Erasmus + info sessions, </a:t>
            </a:r>
            <a:r>
              <a:rPr lang="da-DK" sz="1400" dirty="0" err="1" smtClean="0"/>
              <a:t>training</a:t>
            </a:r>
            <a:r>
              <a:rPr lang="da-DK" sz="1400" dirty="0" smtClean="0"/>
              <a:t> for potential </a:t>
            </a:r>
            <a:r>
              <a:rPr lang="da-DK" sz="1400" dirty="0" err="1" smtClean="0"/>
              <a:t>applicants</a:t>
            </a:r>
            <a:r>
              <a:rPr lang="da-DK" sz="1400" dirty="0" smtClean="0"/>
              <a:t>, partner </a:t>
            </a:r>
            <a:r>
              <a:rPr lang="da-DK" sz="1400" dirty="0" err="1" smtClean="0"/>
              <a:t>search</a:t>
            </a:r>
            <a:r>
              <a:rPr lang="da-DK" sz="1400" dirty="0" smtClean="0"/>
              <a:t>, Q&amp;A </a:t>
            </a:r>
            <a:r>
              <a:rPr lang="da-DK" sz="1400" dirty="0" err="1" smtClean="0"/>
              <a:t>on</a:t>
            </a:r>
            <a:r>
              <a:rPr lang="da-DK" sz="1400" dirty="0" smtClean="0"/>
              <a:t> web</a:t>
            </a:r>
          </a:p>
          <a:p>
            <a:pPr algn="just"/>
            <a:endParaRPr lang="da-DK" sz="1400" dirty="0" smtClean="0"/>
          </a:p>
          <a:p>
            <a:pPr algn="just"/>
            <a:r>
              <a:rPr lang="da-DK" sz="1400" b="1" dirty="0" smtClean="0"/>
              <a:t>INITIATIVE for </a:t>
            </a:r>
            <a:r>
              <a:rPr lang="da-DK" sz="1400" b="1" dirty="0" err="1" smtClean="0"/>
              <a:t>creation</a:t>
            </a:r>
            <a:r>
              <a:rPr lang="da-DK" sz="1400" b="1" dirty="0" smtClean="0"/>
              <a:t> of </a:t>
            </a:r>
            <a:r>
              <a:rPr lang="da-DK" sz="1400" b="1" dirty="0" err="1" smtClean="0"/>
              <a:t>Local</a:t>
            </a:r>
            <a:r>
              <a:rPr lang="da-DK" sz="1400" b="1" dirty="0" smtClean="0"/>
              <a:t> </a:t>
            </a:r>
            <a:r>
              <a:rPr lang="da-DK" sz="1400" b="1" dirty="0" err="1" smtClean="0"/>
              <a:t>Youth</a:t>
            </a:r>
            <a:r>
              <a:rPr lang="da-DK" sz="1400" b="1" dirty="0" smtClean="0"/>
              <a:t> Fund </a:t>
            </a:r>
            <a:r>
              <a:rPr lang="da-DK" sz="1400" dirty="0" smtClean="0"/>
              <a:t>– in </a:t>
            </a:r>
            <a:r>
              <a:rPr lang="da-DK" sz="1400" dirty="0" err="1" smtClean="0"/>
              <a:t>each</a:t>
            </a:r>
            <a:r>
              <a:rPr lang="da-DK" sz="1400" dirty="0" smtClean="0"/>
              <a:t> </a:t>
            </a:r>
            <a:r>
              <a:rPr lang="da-DK" sz="1400" dirty="0" err="1" smtClean="0"/>
              <a:t>community</a:t>
            </a:r>
            <a:r>
              <a:rPr lang="da-DK" sz="1400" dirty="0" smtClean="0"/>
              <a:t>, </a:t>
            </a:r>
            <a:r>
              <a:rPr lang="da-DK" sz="1400" dirty="0" err="1" smtClean="0"/>
              <a:t>year</a:t>
            </a:r>
            <a:r>
              <a:rPr lang="da-DK" sz="1400" dirty="0" smtClean="0"/>
              <a:t> 1: </a:t>
            </a:r>
            <a:r>
              <a:rPr lang="da-DK" sz="1400" dirty="0" err="1" smtClean="0"/>
              <a:t>defining</a:t>
            </a:r>
            <a:r>
              <a:rPr lang="da-DK" sz="1400" dirty="0" smtClean="0"/>
              <a:t> </a:t>
            </a:r>
            <a:r>
              <a:rPr lang="da-DK" sz="1400" dirty="0" err="1" smtClean="0"/>
              <a:t>criteria</a:t>
            </a:r>
            <a:r>
              <a:rPr lang="da-DK" sz="1400" dirty="0" smtClean="0"/>
              <a:t> for </a:t>
            </a:r>
            <a:r>
              <a:rPr lang="da-DK" sz="1400" dirty="0" err="1" smtClean="0"/>
              <a:t>selection</a:t>
            </a:r>
            <a:r>
              <a:rPr lang="da-DK" sz="1400" dirty="0" smtClean="0"/>
              <a:t>, </a:t>
            </a:r>
            <a:r>
              <a:rPr lang="da-DK" sz="1400" dirty="0" err="1" smtClean="0"/>
              <a:t>app</a:t>
            </a:r>
            <a:r>
              <a:rPr lang="da-DK" sz="1400" dirty="0" smtClean="0"/>
              <a:t>. </a:t>
            </a:r>
            <a:r>
              <a:rPr lang="da-DK" sz="1400" dirty="0" err="1" smtClean="0"/>
              <a:t>pack</a:t>
            </a:r>
            <a:r>
              <a:rPr lang="da-DK" sz="1400" dirty="0" smtClean="0"/>
              <a:t>, </a:t>
            </a:r>
            <a:r>
              <a:rPr lang="da-DK" sz="1400" dirty="0" err="1" smtClean="0"/>
              <a:t>lobbying</a:t>
            </a:r>
            <a:r>
              <a:rPr lang="da-DK" sz="1400" dirty="0" smtClean="0"/>
              <a:t> </a:t>
            </a:r>
            <a:r>
              <a:rPr lang="da-DK" sz="1400" dirty="0" err="1" smtClean="0"/>
              <a:t>with</a:t>
            </a:r>
            <a:r>
              <a:rPr lang="da-DK" sz="1400" dirty="0" smtClean="0"/>
              <a:t> LA to support it </a:t>
            </a:r>
            <a:r>
              <a:rPr lang="da-DK" sz="1400" dirty="0" err="1" smtClean="0"/>
              <a:t>after</a:t>
            </a:r>
            <a:r>
              <a:rPr lang="da-DK" sz="1400" dirty="0" smtClean="0"/>
              <a:t> </a:t>
            </a:r>
            <a:r>
              <a:rPr lang="da-DK" sz="1400" dirty="0" err="1" smtClean="0"/>
              <a:t>year</a:t>
            </a:r>
            <a:r>
              <a:rPr lang="da-DK" sz="1400" dirty="0" smtClean="0"/>
              <a:t> 1</a:t>
            </a:r>
          </a:p>
          <a:p>
            <a:pPr algn="just"/>
            <a:endParaRPr lang="da-DK" sz="1400" dirty="0" smtClean="0"/>
          </a:p>
          <a:p>
            <a:pPr algn="just"/>
            <a:endParaRPr lang="da-DK" sz="1400" dirty="0" smtClean="0"/>
          </a:p>
          <a:p>
            <a:pPr algn="just"/>
            <a:endParaRPr lang="da-DK" sz="1400" dirty="0" smtClean="0"/>
          </a:p>
          <a:p>
            <a:pPr algn="just"/>
            <a:endParaRPr lang="da-DK" sz="1400" dirty="0" smtClean="0"/>
          </a:p>
          <a:p>
            <a:pPr algn="just"/>
            <a:endParaRPr lang="da-DK" sz="1400" dirty="0" smtClean="0"/>
          </a:p>
          <a:p>
            <a:pPr algn="just"/>
            <a:endParaRPr lang="da-DK" sz="1400" dirty="0" smtClean="0"/>
          </a:p>
          <a:p>
            <a:pPr algn="just"/>
            <a:endParaRPr lang="da-DK" sz="1400" dirty="0" smtClean="0"/>
          </a:p>
          <a:p>
            <a:pPr algn="just"/>
            <a:endParaRPr lang="da-DK" sz="1400" dirty="0" smtClean="0"/>
          </a:p>
          <a:p>
            <a:pPr algn="ctr"/>
            <a:endParaRPr lang="da-DK" sz="2800" dirty="0" smtClean="0"/>
          </a:p>
          <a:p>
            <a:pPr algn="ctr"/>
            <a:endParaRPr lang="da-DK" sz="2800" dirty="0" smtClean="0"/>
          </a:p>
          <a:p>
            <a:pPr algn="ctr"/>
            <a:endParaRPr lang="da-DK" sz="2800" dirty="0" smtClean="0"/>
          </a:p>
          <a:p>
            <a:pPr algn="ctr"/>
            <a:endParaRPr lang="da-DK" sz="2800" dirty="0" smtClean="0"/>
          </a:p>
          <a:p>
            <a:pPr algn="ctr"/>
            <a:endParaRPr lang="da-DK" sz="2800" dirty="0" smtClean="0"/>
          </a:p>
          <a:p>
            <a:pPr algn="ctr"/>
            <a:endParaRPr lang="da-DK" sz="2800" dirty="0" smtClean="0"/>
          </a:p>
          <a:p>
            <a:pPr algn="ctr"/>
            <a:endParaRPr lang="da-DK" sz="2800" dirty="0" smtClean="0"/>
          </a:p>
          <a:p>
            <a:pPr algn="ctr"/>
            <a:endParaRPr lang="da-DK" sz="2800" dirty="0" smtClean="0"/>
          </a:p>
          <a:p>
            <a:pPr algn="ctr"/>
            <a:endParaRPr lang="da-DK" sz="2800" dirty="0"/>
          </a:p>
        </p:txBody>
      </p:sp>
    </p:spTree>
    <p:extLst>
      <p:ext uri="{BB962C8B-B14F-4D97-AF65-F5344CB8AC3E}">
        <p14:creationId xmlns:p14="http://schemas.microsoft.com/office/powerpoint/2010/main" val="2301864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algn="ctr">
              <a:buNone/>
            </a:pPr>
            <a:r>
              <a:rPr lang="en-GB" sz="3200" dirty="0" smtClean="0"/>
              <a:t>WP3: Awareness raising and visibility actions</a:t>
            </a:r>
          </a:p>
          <a:p>
            <a:pPr algn="just">
              <a:buNone/>
            </a:pPr>
            <a:endParaRPr lang="en-GB" sz="1400" dirty="0" smtClean="0"/>
          </a:p>
          <a:p>
            <a:pPr algn="just">
              <a:buNone/>
            </a:pPr>
            <a:r>
              <a:rPr lang="en-US" sz="1400" b="1" dirty="0" smtClean="0"/>
              <a:t>Regional Youth Forum for Local Democracy</a:t>
            </a:r>
            <a:r>
              <a:rPr lang="en-US" sz="1400" dirty="0" smtClean="0"/>
              <a:t> - annual day and a half event gathering not only members of Regional Network for Local Democracy (CSOs, local public authorities, youth representatives)  but also </a:t>
            </a:r>
            <a:r>
              <a:rPr lang="en-GB" sz="1400" dirty="0" smtClean="0"/>
              <a:t>respective Ministers and state bodies from Balkan countries, youth leaders, CSOs with expertise in this field, national networks of youth CSOs from the region and their counterparts from EU. </a:t>
            </a:r>
          </a:p>
          <a:p>
            <a:pPr algn="just">
              <a:buNone/>
            </a:pPr>
            <a:r>
              <a:rPr lang="en-GB" sz="1400" dirty="0" smtClean="0"/>
              <a:t>Topic for Year 1 - Towards the culture of youth participation in the Balkans. Event will be organized by the Steering Group and hosted by Local Democracy Agency Subotica.</a:t>
            </a:r>
          </a:p>
          <a:p>
            <a:pPr algn="just">
              <a:buNone/>
            </a:pPr>
            <a:endParaRPr lang="en-GB" sz="1400" dirty="0" smtClean="0"/>
          </a:p>
          <a:p>
            <a:pPr algn="just">
              <a:buNone/>
            </a:pPr>
            <a:r>
              <a:rPr lang="en-GB" sz="1400" b="1" dirty="0" smtClean="0"/>
              <a:t>Regional internet awareness raising campaign, </a:t>
            </a:r>
            <a:r>
              <a:rPr lang="en-GB" sz="1400" dirty="0" smtClean="0"/>
              <a:t>starting from Month 4 throughout the implementation period,</a:t>
            </a:r>
            <a:r>
              <a:rPr lang="en-GB" sz="1400" b="1" dirty="0" smtClean="0"/>
              <a:t> </a:t>
            </a:r>
            <a:r>
              <a:rPr lang="en-GB" sz="1400" dirty="0" smtClean="0"/>
              <a:t>targeting youth will be organized as first collaborative effort by RYWG and LYAG with support from the LDAs (Youth Engagement Workers) and associate public authorities. </a:t>
            </a:r>
          </a:p>
          <a:p>
            <a:pPr algn="just">
              <a:buNone/>
            </a:pPr>
            <a:r>
              <a:rPr lang="en-GB" sz="1400" dirty="0" smtClean="0"/>
              <a:t>Open call for best viral video campaign in each community, voting by youth, three winners.</a:t>
            </a:r>
          </a:p>
          <a:p>
            <a:pPr algn="just">
              <a:buNone/>
            </a:pPr>
            <a:r>
              <a:rPr lang="en-GB" sz="1400" dirty="0" smtClean="0"/>
              <a:t>Topic for Year 1 – Youth participation: What is it?</a:t>
            </a:r>
          </a:p>
          <a:p>
            <a:pPr algn="just">
              <a:buNone/>
            </a:pPr>
            <a:endParaRPr lang="en-GB" sz="1400" dirty="0" smtClean="0"/>
          </a:p>
          <a:p>
            <a:pPr algn="just">
              <a:buNone/>
            </a:pPr>
            <a:r>
              <a:rPr lang="en-GB" sz="1400" b="1" dirty="0" smtClean="0"/>
              <a:t>Regional e-newsletters on youth participation – </a:t>
            </a:r>
            <a:r>
              <a:rPr lang="en-GB" sz="1400" dirty="0" smtClean="0"/>
              <a:t>4 per year, produced by RYWG with inputs from all 8 LYAG, in local languages, translated in English and uploaded on the websites of the members of regional network, ALDA and social network pages.</a:t>
            </a:r>
          </a:p>
          <a:p>
            <a:pPr algn="just">
              <a:buNone/>
            </a:pPr>
            <a:endParaRPr lang="en-GB" sz="1400" dirty="0" smtClean="0"/>
          </a:p>
          <a:p>
            <a:pPr algn="just">
              <a:buNone/>
            </a:pPr>
            <a:endParaRPr lang="en-GB" sz="1400" dirty="0" smtClean="0"/>
          </a:p>
        </p:txBody>
      </p:sp>
    </p:spTree>
    <p:extLst>
      <p:ext uri="{BB962C8B-B14F-4D97-AF65-F5344CB8AC3E}">
        <p14:creationId xmlns:p14="http://schemas.microsoft.com/office/powerpoint/2010/main" val="1047475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832648"/>
          </a:xfrm>
        </p:spPr>
        <p:txBody>
          <a:bodyPr>
            <a:normAutofit/>
          </a:bodyPr>
          <a:lstStyle/>
          <a:p>
            <a:pPr algn="ctr">
              <a:buNone/>
            </a:pPr>
            <a:endParaRPr lang="en-US" sz="4700" b="1" dirty="0"/>
          </a:p>
          <a:p>
            <a:endParaRPr lang="en-US" dirty="0" smtClean="0"/>
          </a:p>
          <a:p>
            <a:pPr>
              <a:buNone/>
            </a:pPr>
            <a:endParaRPr lang="en-US" dirty="0"/>
          </a:p>
        </p:txBody>
      </p:sp>
      <p:sp>
        <p:nvSpPr>
          <p:cNvPr id="4" name="Rektangel 3"/>
          <p:cNvSpPr/>
          <p:nvPr/>
        </p:nvSpPr>
        <p:spPr>
          <a:xfrm>
            <a:off x="323528" y="908720"/>
            <a:ext cx="8568952" cy="12311063"/>
          </a:xfrm>
          <a:prstGeom prst="rect">
            <a:avLst/>
          </a:prstGeom>
        </p:spPr>
        <p:txBody>
          <a:bodyPr wrap="square">
            <a:spAutoFit/>
          </a:bodyPr>
          <a:lstStyle/>
          <a:p>
            <a:r>
              <a:rPr lang="en-GB" sz="1400" b="1" dirty="0" smtClean="0"/>
              <a:t>Youth Taking Over Day - </a:t>
            </a:r>
            <a:r>
              <a:rPr lang="en-GB" sz="1400" dirty="0" smtClean="0"/>
              <a:t>in each participating community, organized by LDAs and their associate public authorities annually: 15 </a:t>
            </a:r>
            <a:r>
              <a:rPr lang="en-GB" sz="1400" dirty="0" err="1" smtClean="0"/>
              <a:t>yougster</a:t>
            </a:r>
            <a:r>
              <a:rPr lang="en-GB" sz="1400" dirty="0" smtClean="0"/>
              <a:t> s+ councillors, to discuss how they think local services and strategies could be improved from the point of youth, recommendation papers to be presented in local Assemblies.</a:t>
            </a:r>
            <a:r>
              <a:rPr lang="en-GB" sz="1400" b="1" dirty="0" smtClean="0"/>
              <a:t> </a:t>
            </a:r>
          </a:p>
          <a:p>
            <a:endParaRPr lang="en-GB" sz="1400" b="1" dirty="0" smtClean="0"/>
          </a:p>
          <a:p>
            <a:r>
              <a:rPr lang="en-GB" sz="1400" b="1" dirty="0" smtClean="0"/>
              <a:t>My City – Youth City - </a:t>
            </a:r>
            <a:r>
              <a:rPr lang="en-GB" sz="1400" dirty="0" smtClean="0"/>
              <a:t>in each participating community, to engage youth (15) in community planning and produce a map that could be incorporated into the formal or informal community planning process, organized by LDAs (youth engagement workers) and LYAGs, map presented to local Assemblies.</a:t>
            </a:r>
            <a:r>
              <a:rPr lang="en-GB" sz="1400" b="1" dirty="0" smtClean="0"/>
              <a:t> </a:t>
            </a:r>
          </a:p>
          <a:p>
            <a:endParaRPr lang="en-GB" sz="1400" b="1" dirty="0" smtClean="0"/>
          </a:p>
          <a:p>
            <a:r>
              <a:rPr lang="en-GB" sz="1400" b="1" dirty="0" smtClean="0"/>
              <a:t>Youth Art Program</a:t>
            </a:r>
            <a:r>
              <a:rPr lang="en-GB" sz="1400" dirty="0" smtClean="0"/>
              <a:t> – 1 WS annually in each participating community, simultaneously, 20 youngsters led by professionals will use various forms of art to speak out about the issues important to them. Each WS will be prepared locally by LDAs (youth engagement workers) based on the results of annual local research on the youth needs done by LYAGs. Products from these WS will be documented and will become content of  </a:t>
            </a:r>
            <a:r>
              <a:rPr lang="hr-HR" sz="1400" b="1" dirty="0" smtClean="0"/>
              <a:t>Youth Art Tour</a:t>
            </a:r>
            <a:r>
              <a:rPr lang="hr-HR" sz="1400" dirty="0" smtClean="0"/>
              <a:t> - regional tour of multimedia art products to be hosted in each participating community</a:t>
            </a:r>
            <a:r>
              <a:rPr lang="da-DK" sz="1400" dirty="0" smtClean="0"/>
              <a:t>.</a:t>
            </a:r>
            <a:r>
              <a:rPr lang="en-GB" sz="1400" b="1" dirty="0" smtClean="0"/>
              <a:t> </a:t>
            </a:r>
          </a:p>
          <a:p>
            <a:endParaRPr lang="en-GB" sz="1400" b="1" dirty="0" smtClean="0"/>
          </a:p>
          <a:p>
            <a:pPr lvl="0"/>
            <a:r>
              <a:rPr lang="en-GB" sz="1400" b="1" dirty="0" smtClean="0"/>
              <a:t>Project visibility materials</a:t>
            </a:r>
            <a:r>
              <a:rPr lang="en-GB" sz="1400" dirty="0" smtClean="0"/>
              <a:t> - Youth-friendly: </a:t>
            </a:r>
          </a:p>
          <a:p>
            <a:pPr lvl="0"/>
            <a:r>
              <a:rPr lang="en-GB" sz="1400" dirty="0" smtClean="0"/>
              <a:t>One (1)  regional open call for youth for project visual identity organized</a:t>
            </a:r>
            <a:endParaRPr lang="da-DK" sz="1400" dirty="0" smtClean="0"/>
          </a:p>
          <a:p>
            <a:pPr lvl="0"/>
            <a:r>
              <a:rPr lang="en-GB" sz="1400" dirty="0" smtClean="0"/>
              <a:t>Project leaflet (1200 copies)</a:t>
            </a:r>
            <a:endParaRPr lang="da-DK" sz="1400" dirty="0" smtClean="0"/>
          </a:p>
          <a:p>
            <a:pPr lvl="0"/>
            <a:r>
              <a:rPr lang="en-GB" sz="1400" dirty="0" smtClean="0"/>
              <a:t>Promo t-shirts (800 items)</a:t>
            </a:r>
            <a:endParaRPr lang="da-DK" sz="1400" dirty="0" smtClean="0"/>
          </a:p>
          <a:p>
            <a:pPr lvl="0"/>
            <a:r>
              <a:rPr lang="en-GB" sz="1400" dirty="0" smtClean="0"/>
              <a:t>Promo badges (4000 items)</a:t>
            </a:r>
            <a:endParaRPr lang="da-DK" sz="1400" dirty="0" smtClean="0"/>
          </a:p>
          <a:p>
            <a:pPr lvl="0"/>
            <a:r>
              <a:rPr lang="en-GB" sz="1400" dirty="0" smtClean="0"/>
              <a:t>Promo stickers (4000 items)</a:t>
            </a:r>
            <a:endParaRPr lang="da-DK" sz="1400" dirty="0" smtClean="0"/>
          </a:p>
          <a:p>
            <a:pPr lvl="0"/>
            <a:r>
              <a:rPr lang="en-GB" sz="1400" dirty="0" smtClean="0"/>
              <a:t>Project folders (800 copies)</a:t>
            </a:r>
            <a:endParaRPr lang="da-DK" sz="1400" dirty="0" smtClean="0"/>
          </a:p>
          <a:p>
            <a:pPr lvl="0"/>
            <a:r>
              <a:rPr lang="en-GB" sz="1400" dirty="0" smtClean="0"/>
              <a:t>Project roll-up (8 items)</a:t>
            </a:r>
            <a:endParaRPr lang="da-DK" sz="1400" dirty="0" smtClean="0"/>
          </a:p>
          <a:p>
            <a:pPr lvl="0"/>
            <a:r>
              <a:rPr lang="en-GB" sz="1400" dirty="0" smtClean="0"/>
              <a:t>Regional website/web platform</a:t>
            </a:r>
            <a:endParaRPr lang="da-DK" sz="1400" dirty="0" smtClean="0"/>
          </a:p>
          <a:p>
            <a:pPr lvl="0"/>
            <a:r>
              <a:rPr lang="en-GB" sz="1400" dirty="0" smtClean="0"/>
              <a:t>Project final publication (2000 copies)</a:t>
            </a:r>
            <a:endParaRPr lang="da-DK" sz="1400" dirty="0" smtClean="0"/>
          </a:p>
          <a:p>
            <a:r>
              <a:rPr lang="en-GB" sz="1400" dirty="0" smtClean="0"/>
              <a:t>In addition, fifty-seven (57) visibility events with the local media will be organised locally to promote and accompany project activities.</a:t>
            </a:r>
          </a:p>
          <a:p>
            <a:r>
              <a:rPr lang="en-GB" sz="1400" dirty="0" smtClean="0"/>
              <a:t> </a:t>
            </a:r>
            <a:endParaRPr lang="da-DK" sz="1400" dirty="0" smtClean="0"/>
          </a:p>
          <a:p>
            <a:endParaRPr lang="da-DK" sz="1400" dirty="0" smtClean="0"/>
          </a:p>
          <a:p>
            <a:endParaRPr lang="en-GB" sz="1400" dirty="0" smtClean="0"/>
          </a:p>
          <a:p>
            <a:endParaRPr lang="en-GB" sz="1400" dirty="0" smtClean="0"/>
          </a:p>
          <a:p>
            <a:endParaRPr lang="en-GB" sz="1400" dirty="0" smtClean="0"/>
          </a:p>
          <a:p>
            <a:endParaRPr lang="en-GB" sz="1400" dirty="0" smtClean="0"/>
          </a:p>
          <a:p>
            <a:endParaRPr lang="en-GB" sz="1400" dirty="0" smtClean="0"/>
          </a:p>
          <a:p>
            <a:endParaRPr lang="en-GB" sz="1400" dirty="0" smtClean="0"/>
          </a:p>
          <a:p>
            <a:endParaRPr lang="en-GB" sz="1400"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da-DK" dirty="0"/>
          </a:p>
        </p:txBody>
      </p:sp>
    </p:spTree>
    <p:extLst>
      <p:ext uri="{BB962C8B-B14F-4D97-AF65-F5344CB8AC3E}">
        <p14:creationId xmlns:p14="http://schemas.microsoft.com/office/powerpoint/2010/main" val="1778518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832648"/>
          </a:xfrm>
        </p:spPr>
        <p:txBody>
          <a:bodyPr>
            <a:normAutofit/>
          </a:bodyPr>
          <a:lstStyle/>
          <a:p>
            <a:pPr algn="ctr">
              <a:buNone/>
            </a:pPr>
            <a:endParaRPr lang="en-US" sz="4700" b="1" dirty="0"/>
          </a:p>
          <a:p>
            <a:endParaRPr lang="en-US" dirty="0" smtClean="0"/>
          </a:p>
          <a:p>
            <a:pPr>
              <a:buNone/>
            </a:pPr>
            <a:r>
              <a:rPr lang="hr-HR" sz="1400" b="1" dirty="0" smtClean="0"/>
              <a:t>Job Shadowing Program</a:t>
            </a:r>
            <a:r>
              <a:rPr lang="hr-HR" sz="1400" dirty="0" smtClean="0"/>
              <a:t> </a:t>
            </a:r>
            <a:r>
              <a:rPr lang="da-DK" sz="1400" dirty="0" smtClean="0"/>
              <a:t>- </a:t>
            </a:r>
            <a:r>
              <a:rPr lang="hr-HR" sz="1400" dirty="0" smtClean="0"/>
              <a:t>organized by LDAs and public authorities in all participating communities for eight (8) youth workers chosen, accodring to the criteria set out by RYWG and Steering Group, by LDAs and LYAGs</a:t>
            </a:r>
            <a:r>
              <a:rPr lang="da-DK" sz="1400" dirty="0" smtClean="0"/>
              <a:t>, t</a:t>
            </a:r>
            <a:r>
              <a:rPr lang="hr-HR" sz="1400" dirty="0" smtClean="0"/>
              <a:t>wo weeks in a daily activities of local Youth offices or other official local structures working with youth</a:t>
            </a:r>
            <a:r>
              <a:rPr lang="da-DK" sz="1400" dirty="0" smtClean="0"/>
              <a:t>, </a:t>
            </a:r>
            <a:r>
              <a:rPr lang="hr-HR" sz="1400" dirty="0" smtClean="0"/>
              <a:t>supported by local menthors</a:t>
            </a:r>
            <a:r>
              <a:rPr lang="da-DK" sz="1400" dirty="0" smtClean="0"/>
              <a:t>.</a:t>
            </a:r>
          </a:p>
          <a:p>
            <a:pPr>
              <a:buNone/>
            </a:pPr>
            <a:endParaRPr lang="da-DK" sz="1400" dirty="0" smtClean="0"/>
          </a:p>
          <a:p>
            <a:pPr>
              <a:buNone/>
            </a:pPr>
            <a:r>
              <a:rPr lang="hr-HR" sz="1400" b="1" dirty="0" smtClean="0"/>
              <a:t>Study visit to one National parliament in the region</a:t>
            </a:r>
            <a:r>
              <a:rPr lang="da-DK" sz="1400" b="1" dirty="0" smtClean="0"/>
              <a:t> - </a:t>
            </a:r>
            <a:r>
              <a:rPr lang="en-GB" sz="1400" dirty="0" smtClean="0"/>
              <a:t>for </a:t>
            </a:r>
            <a:r>
              <a:rPr lang="hr-HR" sz="1400" dirty="0" smtClean="0"/>
              <a:t>16 youngsters (2 per participating community)</a:t>
            </a:r>
            <a:r>
              <a:rPr lang="da-DK" sz="1400" dirty="0" smtClean="0"/>
              <a:t>, </a:t>
            </a:r>
            <a:r>
              <a:rPr lang="en-GB" sz="1400" dirty="0" smtClean="0"/>
              <a:t>to get acquainted, in particular, with different practices carried out by official national bodies for youth, year 1 Montenegro.</a:t>
            </a:r>
          </a:p>
          <a:p>
            <a:pPr>
              <a:buNone/>
            </a:pPr>
            <a:endParaRPr lang="en-GB" sz="1400" dirty="0" smtClean="0"/>
          </a:p>
          <a:p>
            <a:pPr>
              <a:buNone/>
            </a:pPr>
            <a:r>
              <a:rPr lang="hr-HR" sz="1400" b="1" dirty="0" smtClean="0"/>
              <a:t>Annual Youth Art Tour</a:t>
            </a:r>
            <a:r>
              <a:rPr lang="hr-HR" sz="1400" dirty="0" smtClean="0"/>
              <a:t> </a:t>
            </a:r>
            <a:r>
              <a:rPr lang="da-DK" sz="1400" dirty="0" smtClean="0"/>
              <a:t>- </a:t>
            </a:r>
            <a:r>
              <a:rPr lang="hr-HR" sz="1400" dirty="0" smtClean="0"/>
              <a:t>organized by all members of the regional network in cooperation with LYAGs</a:t>
            </a:r>
            <a:r>
              <a:rPr lang="da-DK" sz="1400" dirty="0" smtClean="0"/>
              <a:t>, </a:t>
            </a:r>
            <a:r>
              <a:rPr lang="da-DK" sz="1400" dirty="0" err="1" smtClean="0"/>
              <a:t>with</a:t>
            </a:r>
            <a:r>
              <a:rPr lang="da-DK" sz="1400" dirty="0" smtClean="0"/>
              <a:t> </a:t>
            </a:r>
            <a:r>
              <a:rPr lang="hr-HR" sz="1400" dirty="0" smtClean="0"/>
              <a:t>collection of multimedia art products from all eight youth art WS</a:t>
            </a:r>
            <a:r>
              <a:rPr lang="da-DK" sz="1400" dirty="0" smtClean="0"/>
              <a:t>.</a:t>
            </a:r>
          </a:p>
          <a:p>
            <a:pPr>
              <a:buNone/>
            </a:pPr>
            <a:endParaRPr lang="da-DK" sz="1400" dirty="0" smtClean="0"/>
          </a:p>
          <a:p>
            <a:pPr>
              <a:buNone/>
            </a:pPr>
            <a:endParaRPr lang="en-US" sz="1400" dirty="0"/>
          </a:p>
        </p:txBody>
      </p:sp>
      <p:sp>
        <p:nvSpPr>
          <p:cNvPr id="4" name="Rektangel 3"/>
          <p:cNvSpPr/>
          <p:nvPr/>
        </p:nvSpPr>
        <p:spPr>
          <a:xfrm>
            <a:off x="323528" y="692697"/>
            <a:ext cx="8424936" cy="5262979"/>
          </a:xfrm>
          <a:prstGeom prst="rect">
            <a:avLst/>
          </a:prstGeom>
        </p:spPr>
        <p:txBody>
          <a:bodyPr wrap="square">
            <a:spAutoFit/>
          </a:bodyPr>
          <a:lstStyle/>
          <a:p>
            <a:pPr algn="ctr"/>
            <a:r>
              <a:rPr lang="hr-HR" sz="2800" dirty="0" smtClean="0"/>
              <a:t>WP4: Exchange of good practice among the region countries</a:t>
            </a:r>
            <a:endParaRPr lang="da-DK" sz="2800" dirty="0" smtClean="0"/>
          </a:p>
          <a:p>
            <a:pPr algn="just"/>
            <a:endParaRPr lang="da-DK" sz="1400" dirty="0" smtClean="0"/>
          </a:p>
          <a:p>
            <a:pPr algn="just"/>
            <a:endParaRPr lang="da-DK" sz="1400" dirty="0" smtClean="0"/>
          </a:p>
          <a:p>
            <a:pPr algn="ctr"/>
            <a:endParaRPr lang="da-DK" sz="2800" dirty="0" smtClean="0"/>
          </a:p>
          <a:p>
            <a:pPr algn="ctr"/>
            <a:endParaRPr lang="da-DK" sz="2800" dirty="0" smtClean="0"/>
          </a:p>
          <a:p>
            <a:pPr algn="ctr"/>
            <a:endParaRPr lang="da-DK" sz="2800" dirty="0" smtClean="0"/>
          </a:p>
          <a:p>
            <a:pPr algn="ctr"/>
            <a:endParaRPr lang="da-DK" sz="2800" dirty="0" smtClean="0"/>
          </a:p>
          <a:p>
            <a:pPr algn="ctr"/>
            <a:endParaRPr lang="da-DK" sz="2800" dirty="0" smtClean="0"/>
          </a:p>
          <a:p>
            <a:pPr algn="ctr"/>
            <a:endParaRPr lang="da-DK" sz="2800" dirty="0" smtClean="0"/>
          </a:p>
          <a:p>
            <a:pPr algn="ctr"/>
            <a:endParaRPr lang="da-DK" sz="2800" dirty="0" smtClean="0"/>
          </a:p>
          <a:p>
            <a:pPr algn="ctr"/>
            <a:endParaRPr lang="da-DK" sz="2800" dirty="0" smtClean="0"/>
          </a:p>
          <a:p>
            <a:pPr algn="ctr"/>
            <a:endParaRPr lang="da-DK" sz="2800" dirty="0"/>
          </a:p>
        </p:txBody>
      </p:sp>
    </p:spTree>
    <p:extLst>
      <p:ext uri="{BB962C8B-B14F-4D97-AF65-F5344CB8AC3E}">
        <p14:creationId xmlns:p14="http://schemas.microsoft.com/office/powerpoint/2010/main" val="463425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832648"/>
          </a:xfrm>
        </p:spPr>
        <p:txBody>
          <a:bodyPr>
            <a:normAutofit/>
          </a:bodyPr>
          <a:lstStyle/>
          <a:p>
            <a:pPr algn="ctr">
              <a:buNone/>
            </a:pPr>
            <a:endParaRPr lang="en-US" sz="4700" b="1" dirty="0" smtClean="0"/>
          </a:p>
          <a:p>
            <a:pPr>
              <a:buNone/>
            </a:pPr>
            <a:endParaRPr lang="en-US" sz="1400" b="1" dirty="0" smtClean="0"/>
          </a:p>
          <a:p>
            <a:pPr algn="just">
              <a:buNone/>
            </a:pPr>
            <a:r>
              <a:rPr lang="en-GB" sz="1400" dirty="0" smtClean="0"/>
              <a:t>Activities taking place both at local and regional level:</a:t>
            </a:r>
          </a:p>
          <a:p>
            <a:pPr algn="just">
              <a:buNone/>
            </a:pPr>
            <a:endParaRPr lang="da-DK" sz="1400" dirty="0" smtClean="0"/>
          </a:p>
          <a:p>
            <a:pPr algn="just">
              <a:buNone/>
            </a:pPr>
            <a:r>
              <a:rPr lang="da-DK" sz="1400" dirty="0" smtClean="0"/>
              <a:t>O</a:t>
            </a:r>
            <a:r>
              <a:rPr lang="hr-HR" sz="1400" dirty="0" smtClean="0"/>
              <a:t>ne</a:t>
            </a:r>
            <a:r>
              <a:rPr lang="hr-HR" sz="1400" b="1" dirty="0" smtClean="0"/>
              <a:t> </a:t>
            </a:r>
            <a:r>
              <a:rPr lang="hr-HR" sz="1400" dirty="0" smtClean="0"/>
              <a:t>(1)</a:t>
            </a:r>
            <a:r>
              <a:rPr lang="hr-HR" sz="1400" b="1" dirty="0" smtClean="0"/>
              <a:t> Comparative study paper </a:t>
            </a:r>
            <a:r>
              <a:rPr lang="hr-HR" sz="1400" dirty="0" smtClean="0"/>
              <a:t>related to the issues of youth in the region will be produced and will be the basis for </a:t>
            </a:r>
            <a:r>
              <a:rPr lang="en-US" sz="1400" dirty="0" smtClean="0"/>
              <a:t>annual Regional Youth Forum for Local Democracy</a:t>
            </a:r>
            <a:r>
              <a:rPr lang="hr-HR" sz="1400" dirty="0" smtClean="0"/>
              <a:t>. Topic for Year 1 will be ''Youth participation in the Balkan - </a:t>
            </a:r>
            <a:r>
              <a:rPr lang="en-GB" sz="1400" dirty="0" smtClean="0"/>
              <a:t>comparative analysis and practice’’. This activity will be coordinated by the LDA appointed by the Steering Group.</a:t>
            </a:r>
          </a:p>
          <a:p>
            <a:pPr algn="just">
              <a:buNone/>
            </a:pPr>
            <a:endParaRPr lang="en-GB" sz="1400" dirty="0" smtClean="0"/>
          </a:p>
          <a:p>
            <a:pPr algn="just">
              <a:buNone/>
            </a:pPr>
            <a:r>
              <a:rPr lang="en-GB" sz="1400" dirty="0" smtClean="0"/>
              <a:t>Local Youth Advisory Groups will </a:t>
            </a:r>
            <a:r>
              <a:rPr lang="hr-HR" sz="1400" dirty="0" smtClean="0"/>
              <a:t>annually be coordinating a </a:t>
            </a:r>
            <a:r>
              <a:rPr lang="hr-HR" sz="1400" b="1" dirty="0" smtClean="0"/>
              <a:t>research of the needs of youth</a:t>
            </a:r>
            <a:r>
              <a:rPr lang="hr-HR" sz="1400" dirty="0" smtClean="0"/>
              <a:t> in their communities according to the created unique research design.</a:t>
            </a:r>
            <a:r>
              <a:rPr lang="da-DK" sz="1400" dirty="0" smtClean="0"/>
              <a:t> </a:t>
            </a:r>
            <a:r>
              <a:rPr lang="hr-HR" sz="1400" dirty="0" smtClean="0"/>
              <a:t>(8) </a:t>
            </a:r>
            <a:r>
              <a:rPr lang="hr-HR" sz="1400" b="1" dirty="0" smtClean="0"/>
              <a:t>Reports on the local researches of the needs of youth</a:t>
            </a:r>
            <a:r>
              <a:rPr lang="hr-HR" sz="1400" dirty="0" smtClean="0"/>
              <a:t>. These results will be presented to the general public in participating communities but also incorporated into the aforementioned comparative study paper. </a:t>
            </a:r>
            <a:endParaRPr lang="en-US" sz="1400" dirty="0" smtClean="0"/>
          </a:p>
          <a:p>
            <a:pPr>
              <a:buNone/>
            </a:pPr>
            <a:endParaRPr lang="en-US" sz="1400" dirty="0"/>
          </a:p>
        </p:txBody>
      </p:sp>
      <p:sp>
        <p:nvSpPr>
          <p:cNvPr id="4" name="Rektangel 3"/>
          <p:cNvSpPr/>
          <p:nvPr/>
        </p:nvSpPr>
        <p:spPr>
          <a:xfrm>
            <a:off x="395536" y="836712"/>
            <a:ext cx="8208912" cy="523220"/>
          </a:xfrm>
          <a:prstGeom prst="rect">
            <a:avLst/>
          </a:prstGeom>
        </p:spPr>
        <p:txBody>
          <a:bodyPr wrap="square">
            <a:spAutoFit/>
          </a:bodyPr>
          <a:lstStyle/>
          <a:p>
            <a:pPr algn="ctr"/>
            <a:r>
              <a:rPr lang="hr-HR" sz="2800" dirty="0" smtClean="0"/>
              <a:t>WP5: Research and analysis</a:t>
            </a:r>
            <a:endParaRPr lang="da-DK" sz="2800" dirty="0"/>
          </a:p>
        </p:txBody>
      </p:sp>
    </p:spTree>
    <p:extLst>
      <p:ext uri="{BB962C8B-B14F-4D97-AF65-F5344CB8AC3E}">
        <p14:creationId xmlns:p14="http://schemas.microsoft.com/office/powerpoint/2010/main" val="3393514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832648"/>
          </a:xfrm>
        </p:spPr>
        <p:txBody>
          <a:bodyPr>
            <a:normAutofit/>
          </a:bodyPr>
          <a:lstStyle/>
          <a:p>
            <a:pPr algn="ctr">
              <a:buNone/>
            </a:pPr>
            <a:endParaRPr lang="en-US" sz="4700" b="1" dirty="0"/>
          </a:p>
          <a:p>
            <a:endParaRPr lang="en-US" dirty="0" smtClean="0"/>
          </a:p>
          <a:p>
            <a:endParaRPr lang="en-US" dirty="0"/>
          </a:p>
        </p:txBody>
      </p:sp>
      <p:pic>
        <p:nvPicPr>
          <p:cNvPr id="4" name="Billede 3" descr="457107_302088583193711_1826801196_o.jpg"/>
          <p:cNvPicPr>
            <a:picLocks noChangeAspect="1"/>
          </p:cNvPicPr>
          <p:nvPr/>
        </p:nvPicPr>
        <p:blipFill>
          <a:blip r:embed="rId2" cstate="print"/>
          <a:stretch>
            <a:fillRect/>
          </a:stretch>
        </p:blipFill>
        <p:spPr>
          <a:xfrm>
            <a:off x="1187624" y="1700808"/>
            <a:ext cx="6624736" cy="4476173"/>
          </a:xfrm>
          <a:prstGeom prst="rect">
            <a:avLst/>
          </a:prstGeom>
        </p:spPr>
      </p:pic>
      <p:sp>
        <p:nvSpPr>
          <p:cNvPr id="5" name="Rektangel 4"/>
          <p:cNvSpPr/>
          <p:nvPr/>
        </p:nvSpPr>
        <p:spPr>
          <a:xfrm>
            <a:off x="2267744" y="836712"/>
            <a:ext cx="4572000" cy="830997"/>
          </a:xfrm>
          <a:prstGeom prst="rect">
            <a:avLst/>
          </a:prstGeom>
        </p:spPr>
        <p:txBody>
          <a:bodyPr>
            <a:spAutoFit/>
          </a:bodyPr>
          <a:lstStyle/>
          <a:p>
            <a:pPr algn="ctr"/>
            <a:r>
              <a:rPr lang="en-US" sz="2400" dirty="0" smtClean="0"/>
              <a:t>Balkan regional platform for youth participation and dialogue</a:t>
            </a:r>
            <a:endParaRPr lang="da-DK" sz="2400" dirty="0"/>
          </a:p>
        </p:txBody>
      </p:sp>
    </p:spTree>
    <p:extLst>
      <p:ext uri="{BB962C8B-B14F-4D97-AF65-F5344CB8AC3E}">
        <p14:creationId xmlns:p14="http://schemas.microsoft.com/office/powerpoint/2010/main" val="2211254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20656"/>
          </a:xfrm>
        </p:spPr>
        <p:txBody>
          <a:bodyPr>
            <a:normAutofit fontScale="90000"/>
          </a:bodyPr>
          <a:lstStyle/>
          <a:p>
            <a:r>
              <a:rPr lang="en-US" sz="3200" b="1" dirty="0" smtClean="0"/>
              <a:t>Year 1</a:t>
            </a:r>
            <a:endParaRPr lang="en-US" sz="3200" b="1" dirty="0"/>
          </a:p>
        </p:txBody>
      </p:sp>
      <p:sp>
        <p:nvSpPr>
          <p:cNvPr id="3" name="Content Placeholder 2"/>
          <p:cNvSpPr>
            <a:spLocks noGrp="1"/>
          </p:cNvSpPr>
          <p:nvPr>
            <p:ph idx="1"/>
          </p:nvPr>
        </p:nvSpPr>
        <p:spPr>
          <a:xfrm>
            <a:off x="457200" y="1196752"/>
            <a:ext cx="8229600" cy="5127848"/>
          </a:xfrm>
        </p:spPr>
        <p:txBody>
          <a:bodyPr>
            <a:normAutofit fontScale="47500" lnSpcReduction="20000"/>
          </a:bodyPr>
          <a:lstStyle/>
          <a:p>
            <a:pPr marL="0" indent="0">
              <a:buNone/>
            </a:pPr>
            <a:r>
              <a:rPr lang="en-GB" sz="4400" b="1" dirty="0" smtClean="0"/>
              <a:t>WP1: </a:t>
            </a:r>
            <a:r>
              <a:rPr lang="en-GB" sz="4400" b="1" dirty="0"/>
              <a:t>Network coordination and management of activities; </a:t>
            </a:r>
            <a:endParaRPr lang="en-GB" sz="4400" b="1" dirty="0" smtClean="0"/>
          </a:p>
          <a:p>
            <a:r>
              <a:rPr lang="en-GB" sz="4400" dirty="0" smtClean="0"/>
              <a:t>Activity 1.1 (Steering Group Meetings)</a:t>
            </a:r>
            <a:r>
              <a:rPr lang="en-US" sz="4400" dirty="0" smtClean="0"/>
              <a:t> </a:t>
            </a:r>
          </a:p>
          <a:p>
            <a:r>
              <a:rPr lang="en-US" sz="4400" dirty="0" smtClean="0"/>
              <a:t>Preparation activities: 1</a:t>
            </a:r>
            <a:r>
              <a:rPr lang="en-US" sz="4400" baseline="30000" dirty="0" smtClean="0"/>
              <a:t>st</a:t>
            </a:r>
            <a:r>
              <a:rPr lang="en-US" sz="4400" dirty="0" smtClean="0"/>
              <a:t>, 3</a:t>
            </a:r>
            <a:r>
              <a:rPr lang="en-US" sz="4400" baseline="30000" dirty="0" smtClean="0"/>
              <a:t>rd</a:t>
            </a:r>
            <a:r>
              <a:rPr lang="en-US" sz="4400" dirty="0"/>
              <a:t>,</a:t>
            </a:r>
            <a:r>
              <a:rPr lang="en-US" sz="4400" dirty="0" smtClean="0"/>
              <a:t> 7</a:t>
            </a:r>
            <a:r>
              <a:rPr lang="en-US" sz="4400" baseline="30000" dirty="0" smtClean="0"/>
              <a:t>th</a:t>
            </a:r>
            <a:r>
              <a:rPr lang="en-US" sz="4400" dirty="0" smtClean="0"/>
              <a:t>, 11</a:t>
            </a:r>
            <a:r>
              <a:rPr lang="en-US" sz="4400" baseline="30000" dirty="0" smtClean="0"/>
              <a:t>th</a:t>
            </a:r>
            <a:r>
              <a:rPr lang="en-US" sz="4400" dirty="0" smtClean="0"/>
              <a:t> month of project implementation</a:t>
            </a:r>
          </a:p>
          <a:p>
            <a:r>
              <a:rPr lang="en-US" sz="4400" dirty="0" smtClean="0"/>
              <a:t>Execution activities: 2</a:t>
            </a:r>
            <a:r>
              <a:rPr lang="en-US" sz="4400" baseline="30000" dirty="0" smtClean="0"/>
              <a:t>nd</a:t>
            </a:r>
            <a:r>
              <a:rPr lang="en-US" sz="4400" dirty="0" smtClean="0"/>
              <a:t>, 4</a:t>
            </a:r>
            <a:r>
              <a:rPr lang="en-US" sz="4400" baseline="30000" dirty="0" smtClean="0"/>
              <a:t>th</a:t>
            </a:r>
            <a:r>
              <a:rPr lang="en-US" sz="4400" dirty="0" smtClean="0"/>
              <a:t>, 8</a:t>
            </a:r>
            <a:r>
              <a:rPr lang="en-US" sz="4400" baseline="30000" dirty="0" smtClean="0"/>
              <a:t>th</a:t>
            </a:r>
            <a:r>
              <a:rPr lang="en-US" sz="4400" dirty="0" smtClean="0"/>
              <a:t>, 12</a:t>
            </a:r>
            <a:r>
              <a:rPr lang="en-US" sz="4400" baseline="30000" dirty="0" smtClean="0"/>
              <a:t>th</a:t>
            </a:r>
            <a:r>
              <a:rPr lang="en-US" sz="4400" dirty="0" smtClean="0"/>
              <a:t> month of project implementation</a:t>
            </a:r>
          </a:p>
          <a:p>
            <a:r>
              <a:rPr lang="en-GB" sz="4400" dirty="0"/>
              <a:t>Implementing </a:t>
            </a:r>
            <a:r>
              <a:rPr lang="en-GB" sz="4400" dirty="0" smtClean="0"/>
              <a:t>body</a:t>
            </a:r>
            <a:r>
              <a:rPr lang="en-US" sz="4400" dirty="0" smtClean="0"/>
              <a:t>: </a:t>
            </a:r>
            <a:r>
              <a:rPr lang="en-GB" sz="4400" dirty="0" smtClean="0">
                <a:ea typeface="Times New Roman"/>
                <a:cs typeface="Times New Roman"/>
              </a:rPr>
              <a:t>LDA Montenegro, </a:t>
            </a:r>
            <a:r>
              <a:rPr lang="en-GB" sz="4400" dirty="0">
                <a:ea typeface="Times New Roman"/>
                <a:cs typeface="Times New Roman"/>
              </a:rPr>
              <a:t>LDA </a:t>
            </a:r>
            <a:r>
              <a:rPr lang="en-GB" sz="4400" dirty="0" err="1" smtClean="0">
                <a:ea typeface="Times New Roman"/>
                <a:cs typeface="Times New Roman"/>
              </a:rPr>
              <a:t>Mostar</a:t>
            </a:r>
            <a:r>
              <a:rPr lang="en-GB" sz="4400" dirty="0" smtClean="0">
                <a:ea typeface="Times New Roman"/>
                <a:cs typeface="Times New Roman"/>
              </a:rPr>
              <a:t>, LDA Subotica, LDA </a:t>
            </a:r>
            <a:r>
              <a:rPr lang="en-GB" sz="4400" dirty="0" err="1" smtClean="0">
                <a:ea typeface="Times New Roman"/>
                <a:cs typeface="Times New Roman"/>
              </a:rPr>
              <a:t>Knjazevac</a:t>
            </a:r>
            <a:r>
              <a:rPr lang="en-GB" sz="4400" dirty="0" smtClean="0">
                <a:ea typeface="Times New Roman"/>
                <a:cs typeface="Times New Roman"/>
              </a:rPr>
              <a:t> and LDA </a:t>
            </a:r>
            <a:r>
              <a:rPr lang="en-GB" sz="4400" dirty="0" err="1" smtClean="0">
                <a:ea typeface="Times New Roman"/>
                <a:cs typeface="Times New Roman"/>
              </a:rPr>
              <a:t>Prijedor</a:t>
            </a:r>
            <a:r>
              <a:rPr lang="en-US" sz="4400" dirty="0" smtClean="0"/>
              <a:t> </a:t>
            </a:r>
          </a:p>
          <a:p>
            <a:r>
              <a:rPr lang="en-GB" sz="4400" dirty="0"/>
              <a:t>total of 6 meetings in Year 1, starting from Month 2. Four (4) of these meetings will be held via Skype and moderated by LDA Montenegro, LDA </a:t>
            </a:r>
            <a:r>
              <a:rPr lang="en-GB" sz="4400" dirty="0" err="1"/>
              <a:t>Mostar</a:t>
            </a:r>
            <a:r>
              <a:rPr lang="en-GB" sz="4400" dirty="0"/>
              <a:t> and LDA Subotica respectively and two (2) will be organized as a side meeting during Regional Network Coordination Meeting and Regional Youth Forum for Local Democracy and will be moderated by LDA </a:t>
            </a:r>
            <a:r>
              <a:rPr lang="en-GB" sz="4400" dirty="0" err="1"/>
              <a:t>Knjazevac</a:t>
            </a:r>
            <a:r>
              <a:rPr lang="en-GB" sz="4400" dirty="0"/>
              <a:t> and LDA </a:t>
            </a:r>
            <a:r>
              <a:rPr lang="en-GB" sz="4400" dirty="0" err="1"/>
              <a:t>Prijedor</a:t>
            </a:r>
            <a:r>
              <a:rPr lang="en-GB" sz="4400" dirty="0"/>
              <a:t>. </a:t>
            </a:r>
            <a:endParaRPr lang="en-GB" sz="4400" dirty="0" smtClean="0"/>
          </a:p>
          <a:p>
            <a:pPr algn="just">
              <a:spcAft>
                <a:spcPts val="0"/>
              </a:spcAft>
            </a:pPr>
            <a:r>
              <a:rPr lang="en-GB" sz="4400" dirty="0">
                <a:highlight>
                  <a:srgbClr val="00FFFF"/>
                </a:highlight>
                <a:ea typeface="Times New Roman"/>
                <a:cs typeface="Arial"/>
              </a:rPr>
              <a:t>Steering Group will have total of 16 core members but will be open for 2 additional members, representatives of Regional Youth Working Group.</a:t>
            </a:r>
            <a:endParaRPr lang="en-US" sz="4400" dirty="0">
              <a:ea typeface="Times New Roman"/>
              <a:cs typeface="Times New Roman"/>
            </a:endParaRPr>
          </a:p>
          <a:p>
            <a:endParaRPr lang="hr-BA" sz="3300" dirty="0" smtClean="0"/>
          </a:p>
          <a:p>
            <a:endParaRPr lang="en-US" dirty="0"/>
          </a:p>
        </p:txBody>
      </p:sp>
    </p:spTree>
    <p:extLst>
      <p:ext uri="{BB962C8B-B14F-4D97-AF65-F5344CB8AC3E}">
        <p14:creationId xmlns:p14="http://schemas.microsoft.com/office/powerpoint/2010/main" val="4051762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normAutofit fontScale="77500" lnSpcReduction="20000"/>
          </a:bodyPr>
          <a:lstStyle/>
          <a:p>
            <a:r>
              <a:rPr lang="en-GB" sz="3400" dirty="0"/>
              <a:t>Activity 1.2  (Regional Youth Working Group meetings)</a:t>
            </a:r>
            <a:r>
              <a:rPr lang="en-US" sz="3400" dirty="0"/>
              <a:t> </a:t>
            </a:r>
            <a:endParaRPr lang="en-US" sz="3400" dirty="0" smtClean="0"/>
          </a:p>
          <a:p>
            <a:r>
              <a:rPr lang="en-US" sz="3400" dirty="0" smtClean="0"/>
              <a:t>Preparation activities: 2</a:t>
            </a:r>
            <a:r>
              <a:rPr lang="en-US" sz="3400" baseline="30000" dirty="0" smtClean="0"/>
              <a:t>nd</a:t>
            </a:r>
            <a:r>
              <a:rPr lang="en-US" sz="3400" dirty="0" smtClean="0"/>
              <a:t>, 4</a:t>
            </a:r>
            <a:r>
              <a:rPr lang="en-US" sz="3400" baseline="30000" dirty="0" smtClean="0"/>
              <a:t>th</a:t>
            </a:r>
            <a:r>
              <a:rPr lang="en-US" sz="3400" dirty="0" smtClean="0"/>
              <a:t>, 6</a:t>
            </a:r>
            <a:r>
              <a:rPr lang="en-US" sz="3400" baseline="30000" dirty="0" smtClean="0"/>
              <a:t>th</a:t>
            </a:r>
            <a:r>
              <a:rPr lang="en-US" sz="3400" dirty="0" smtClean="0"/>
              <a:t>, 7</a:t>
            </a:r>
            <a:r>
              <a:rPr lang="en-US" sz="3400" baseline="30000" dirty="0" smtClean="0"/>
              <a:t>th</a:t>
            </a:r>
            <a:r>
              <a:rPr lang="en-US" sz="3400" dirty="0" smtClean="0"/>
              <a:t>, 10</a:t>
            </a:r>
            <a:r>
              <a:rPr lang="en-US" sz="3400" baseline="30000" dirty="0" smtClean="0"/>
              <a:t>th</a:t>
            </a:r>
            <a:r>
              <a:rPr lang="en-US" sz="3400" dirty="0" smtClean="0"/>
              <a:t>, 11</a:t>
            </a:r>
            <a:r>
              <a:rPr lang="en-US" sz="3400" baseline="30000" dirty="0" smtClean="0"/>
              <a:t>th</a:t>
            </a:r>
            <a:r>
              <a:rPr lang="en-US" sz="3400" dirty="0" smtClean="0"/>
              <a:t> month of project implementation</a:t>
            </a:r>
          </a:p>
          <a:p>
            <a:r>
              <a:rPr lang="en-US" sz="3400" dirty="0" smtClean="0"/>
              <a:t>Execution activities: 3</a:t>
            </a:r>
            <a:r>
              <a:rPr lang="en-US" sz="3400" baseline="30000" dirty="0" smtClean="0"/>
              <a:t>rd</a:t>
            </a:r>
            <a:r>
              <a:rPr lang="en-US" sz="3400" dirty="0"/>
              <a:t>,</a:t>
            </a:r>
            <a:r>
              <a:rPr lang="en-US" sz="3400" dirty="0" smtClean="0"/>
              <a:t> 5</a:t>
            </a:r>
            <a:r>
              <a:rPr lang="en-US" sz="3400" baseline="30000" dirty="0" smtClean="0"/>
              <a:t>th</a:t>
            </a:r>
            <a:r>
              <a:rPr lang="en-US" sz="3400" dirty="0"/>
              <a:t>,</a:t>
            </a:r>
            <a:r>
              <a:rPr lang="en-US" sz="3400" dirty="0" smtClean="0"/>
              <a:t> 7</a:t>
            </a:r>
            <a:r>
              <a:rPr lang="en-US" sz="3400" baseline="30000" dirty="0" smtClean="0"/>
              <a:t>th</a:t>
            </a:r>
            <a:r>
              <a:rPr lang="en-US" sz="3400" dirty="0"/>
              <a:t>,</a:t>
            </a:r>
            <a:r>
              <a:rPr lang="en-US" sz="3400" dirty="0" smtClean="0"/>
              <a:t> 8</a:t>
            </a:r>
            <a:r>
              <a:rPr lang="en-US" sz="3400" baseline="30000" dirty="0" smtClean="0"/>
              <a:t>th</a:t>
            </a:r>
            <a:r>
              <a:rPr lang="en-US" sz="3400" dirty="0" smtClean="0"/>
              <a:t>, 10</a:t>
            </a:r>
            <a:r>
              <a:rPr lang="en-US" sz="3400" baseline="30000" dirty="0" smtClean="0"/>
              <a:t>th</a:t>
            </a:r>
            <a:r>
              <a:rPr lang="en-US" sz="3400" dirty="0"/>
              <a:t>,</a:t>
            </a:r>
            <a:r>
              <a:rPr lang="en-US" sz="3400" dirty="0" smtClean="0"/>
              <a:t> 11</a:t>
            </a:r>
            <a:r>
              <a:rPr lang="en-US" sz="3400" baseline="30000" dirty="0" smtClean="0"/>
              <a:t>th</a:t>
            </a:r>
            <a:r>
              <a:rPr lang="en-US" sz="3400" dirty="0" smtClean="0"/>
              <a:t> month of project  implementation</a:t>
            </a:r>
          </a:p>
          <a:p>
            <a:r>
              <a:rPr lang="en-GB" sz="3400" dirty="0"/>
              <a:t>Implementing body</a:t>
            </a:r>
            <a:r>
              <a:rPr lang="en-US" sz="3400" dirty="0"/>
              <a:t>: </a:t>
            </a:r>
            <a:r>
              <a:rPr lang="en-GB" sz="3400" dirty="0">
                <a:ea typeface="Times New Roman"/>
                <a:cs typeface="Times New Roman"/>
              </a:rPr>
              <a:t>LDA Montenegro, LDA </a:t>
            </a:r>
            <a:r>
              <a:rPr lang="en-GB" sz="3400" dirty="0" err="1">
                <a:ea typeface="Times New Roman"/>
                <a:cs typeface="Times New Roman"/>
              </a:rPr>
              <a:t>Mostar</a:t>
            </a:r>
            <a:r>
              <a:rPr lang="en-GB" sz="3400" dirty="0">
                <a:ea typeface="Times New Roman"/>
                <a:cs typeface="Times New Roman"/>
              </a:rPr>
              <a:t>, LDA Subotica, LDA </a:t>
            </a:r>
            <a:r>
              <a:rPr lang="en-GB" sz="3400" dirty="0" err="1">
                <a:ea typeface="Times New Roman"/>
                <a:cs typeface="Times New Roman"/>
              </a:rPr>
              <a:t>Knjazevac</a:t>
            </a:r>
            <a:r>
              <a:rPr lang="en-GB" sz="3400" dirty="0">
                <a:ea typeface="Times New Roman"/>
                <a:cs typeface="Times New Roman"/>
              </a:rPr>
              <a:t> and LDA </a:t>
            </a:r>
            <a:r>
              <a:rPr lang="en-GB" sz="3400" dirty="0" err="1">
                <a:ea typeface="Times New Roman"/>
                <a:cs typeface="Times New Roman"/>
              </a:rPr>
              <a:t>Prijedor</a:t>
            </a:r>
            <a:r>
              <a:rPr lang="en-US" sz="3400" dirty="0"/>
              <a:t> </a:t>
            </a:r>
            <a:endParaRPr lang="en-US" sz="3400" dirty="0" smtClean="0"/>
          </a:p>
          <a:p>
            <a:r>
              <a:rPr lang="en-GB" sz="3400" dirty="0"/>
              <a:t>A</a:t>
            </a:r>
            <a:r>
              <a:rPr lang="en-GB" sz="3400" dirty="0" smtClean="0"/>
              <a:t>t </a:t>
            </a:r>
            <a:r>
              <a:rPr lang="en-GB" sz="3400" dirty="0"/>
              <a:t>least 4 Skype meetings per year and 2 meetings seizing the opportunity of Regional Network Coordination Meeting and Regional Youth Forum for Local </a:t>
            </a:r>
            <a:r>
              <a:rPr lang="en-GB" sz="3400" dirty="0" smtClean="0"/>
              <a:t>Democracy </a:t>
            </a:r>
            <a:r>
              <a:rPr lang="en-GB" sz="3400" dirty="0"/>
              <a:t>to plan and evaluate network strategy and activities on regional and local level. </a:t>
            </a:r>
            <a:endParaRPr lang="en-US" sz="3400" dirty="0" smtClean="0"/>
          </a:p>
          <a:p>
            <a:r>
              <a:rPr lang="en-US" sz="3400" dirty="0"/>
              <a:t>Group will be gender balanced and will have 16 members, 2 per community. </a:t>
            </a:r>
            <a:endParaRPr lang="en-US" sz="3400" dirty="0" smtClean="0"/>
          </a:p>
          <a:p>
            <a:endParaRPr lang="en-US" dirty="0"/>
          </a:p>
        </p:txBody>
      </p:sp>
    </p:spTree>
    <p:extLst>
      <p:ext uri="{BB962C8B-B14F-4D97-AF65-F5344CB8AC3E}">
        <p14:creationId xmlns:p14="http://schemas.microsoft.com/office/powerpoint/2010/main" val="3189949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192688"/>
          </a:xfrm>
        </p:spPr>
        <p:txBody>
          <a:bodyPr>
            <a:noAutofit/>
          </a:bodyPr>
          <a:lstStyle/>
          <a:p>
            <a:pPr algn="ctr">
              <a:buNone/>
            </a:pPr>
            <a:r>
              <a:rPr lang="hr-BA" sz="2400" b="1" dirty="0" smtClean="0"/>
              <a:t>BASIC INFO</a:t>
            </a:r>
          </a:p>
          <a:p>
            <a:r>
              <a:rPr lang="en-GB" sz="1900" b="1" dirty="0" smtClean="0"/>
              <a:t>Title </a:t>
            </a:r>
            <a:r>
              <a:rPr lang="en-GB" sz="1900" b="1" dirty="0"/>
              <a:t>of the </a:t>
            </a:r>
            <a:r>
              <a:rPr lang="en-GB" sz="1900" b="1" dirty="0" smtClean="0"/>
              <a:t>action:</a:t>
            </a:r>
            <a:r>
              <a:rPr lang="hr-BA" sz="1900" dirty="0" smtClean="0"/>
              <a:t> </a:t>
            </a:r>
            <a:r>
              <a:rPr lang="en-GB" sz="1900" dirty="0" smtClean="0"/>
              <a:t>Balkan </a:t>
            </a:r>
            <a:r>
              <a:rPr lang="en-GB" sz="1900" dirty="0"/>
              <a:t>regional platform for youth participation and </a:t>
            </a:r>
            <a:r>
              <a:rPr lang="en-GB" sz="1900" dirty="0" smtClean="0"/>
              <a:t>dialogue</a:t>
            </a:r>
          </a:p>
          <a:p>
            <a:r>
              <a:rPr lang="en-US" sz="1900" dirty="0" smtClean="0"/>
              <a:t>Donor: European commission, </a:t>
            </a:r>
            <a:r>
              <a:rPr lang="en-US" sz="1900" dirty="0"/>
              <a:t>Civil Society Facility</a:t>
            </a:r>
            <a:br>
              <a:rPr lang="en-US" sz="1900" dirty="0"/>
            </a:br>
            <a:r>
              <a:rPr lang="en-US" sz="1900" dirty="0"/>
              <a:t>Operating Grants to IPA CSO </a:t>
            </a:r>
            <a:r>
              <a:rPr lang="en-US" sz="1900" dirty="0" smtClean="0"/>
              <a:t>Associations - Support </a:t>
            </a:r>
            <a:r>
              <a:rPr lang="en-US" sz="1900" dirty="0"/>
              <a:t>to regional thematic associations</a:t>
            </a:r>
          </a:p>
          <a:p>
            <a:r>
              <a:rPr lang="en-GB" sz="1900" b="1" dirty="0" smtClean="0"/>
              <a:t>Lot</a:t>
            </a:r>
            <a:r>
              <a:rPr lang="hr-BA" sz="1900" b="1" dirty="0" smtClean="0"/>
              <a:t> </a:t>
            </a:r>
            <a:r>
              <a:rPr lang="hr-BA" sz="1900" b="1" dirty="0" smtClean="0"/>
              <a:t>5:</a:t>
            </a:r>
            <a:r>
              <a:rPr lang="en-GB" sz="1900" b="1" dirty="0" smtClean="0"/>
              <a:t> </a:t>
            </a:r>
            <a:r>
              <a:rPr lang="en-GB" sz="1900" b="1" dirty="0"/>
              <a:t>promotion of social and economic inclusion of age groups that risk marginalisation and in particular </a:t>
            </a:r>
            <a:r>
              <a:rPr lang="en-GB" sz="1900" b="1" dirty="0" smtClean="0"/>
              <a:t>youngsters</a:t>
            </a:r>
            <a:endParaRPr lang="hr-BA" sz="1900" b="1" dirty="0" smtClean="0"/>
          </a:p>
          <a:p>
            <a:r>
              <a:rPr lang="hr-BA" sz="1900" b="1" dirty="0" smtClean="0"/>
              <a:t>Applicant:</a:t>
            </a:r>
            <a:r>
              <a:rPr lang="hr-BA" sz="1900" dirty="0" smtClean="0"/>
              <a:t> ALDA</a:t>
            </a:r>
          </a:p>
          <a:p>
            <a:r>
              <a:rPr lang="hr-BA" sz="1900" b="1" dirty="0" smtClean="0"/>
              <a:t>Co-applicants: </a:t>
            </a:r>
            <a:r>
              <a:rPr lang="en-GB" sz="1900" dirty="0"/>
              <a:t>Agencija za lokalnu demokratiju </a:t>
            </a:r>
            <a:r>
              <a:rPr lang="en-GB" sz="1900" dirty="0" err="1" smtClean="0"/>
              <a:t>Niksic</a:t>
            </a:r>
            <a:r>
              <a:rPr lang="hr-BA" sz="1900" dirty="0" smtClean="0"/>
              <a:t>; </a:t>
            </a:r>
            <a:r>
              <a:rPr lang="en-GB" sz="1900" dirty="0" smtClean="0"/>
              <a:t>Local </a:t>
            </a:r>
            <a:r>
              <a:rPr lang="en-GB" sz="1900" dirty="0"/>
              <a:t>Democracy Agency </a:t>
            </a:r>
            <a:r>
              <a:rPr lang="en-GB" sz="1900" dirty="0" smtClean="0"/>
              <a:t>Mostar</a:t>
            </a:r>
            <a:r>
              <a:rPr lang="hr-BA" sz="1900" dirty="0" smtClean="0"/>
              <a:t>; </a:t>
            </a:r>
            <a:r>
              <a:rPr lang="en-GB" sz="1900" dirty="0" smtClean="0"/>
              <a:t>Associazione </a:t>
            </a:r>
            <a:r>
              <a:rPr lang="en-GB" sz="1900" dirty="0"/>
              <a:t>per </a:t>
            </a:r>
            <a:r>
              <a:rPr lang="en-GB" sz="1900" dirty="0" err="1"/>
              <a:t>l’Ambasciata</a:t>
            </a:r>
            <a:r>
              <a:rPr lang="en-GB" sz="1900" dirty="0"/>
              <a:t> </a:t>
            </a:r>
            <a:r>
              <a:rPr lang="en-GB" sz="1900" dirty="0" err="1"/>
              <a:t>della</a:t>
            </a:r>
            <a:r>
              <a:rPr lang="en-GB" sz="1900" dirty="0"/>
              <a:t> </a:t>
            </a:r>
            <a:r>
              <a:rPr lang="en-GB" sz="1900" dirty="0" err="1"/>
              <a:t>Democrazia</a:t>
            </a:r>
            <a:r>
              <a:rPr lang="en-GB" sz="1900" dirty="0"/>
              <a:t> Locale a </a:t>
            </a:r>
            <a:r>
              <a:rPr lang="en-GB" sz="1900" dirty="0" smtClean="0"/>
              <a:t>Zavidovici</a:t>
            </a:r>
            <a:r>
              <a:rPr lang="hr-BA" sz="1900" dirty="0" smtClean="0"/>
              <a:t>; </a:t>
            </a:r>
            <a:r>
              <a:rPr lang="en-GB" sz="1900" dirty="0" smtClean="0"/>
              <a:t>Agencija </a:t>
            </a:r>
            <a:r>
              <a:rPr lang="en-GB" sz="1900" dirty="0"/>
              <a:t>lokalne </a:t>
            </a:r>
            <a:r>
              <a:rPr lang="en-GB" sz="1900" dirty="0" err="1"/>
              <a:t>demokratije</a:t>
            </a:r>
            <a:r>
              <a:rPr lang="en-GB" sz="1900" dirty="0"/>
              <a:t> </a:t>
            </a:r>
            <a:r>
              <a:rPr lang="en-GB" sz="1900" dirty="0" smtClean="0"/>
              <a:t>Prijedor</a:t>
            </a:r>
            <a:r>
              <a:rPr lang="hr-BA" sz="1900" dirty="0" smtClean="0"/>
              <a:t>; </a:t>
            </a:r>
            <a:r>
              <a:rPr lang="en-GB" sz="1900" dirty="0" smtClean="0"/>
              <a:t>CENTAR </a:t>
            </a:r>
            <a:r>
              <a:rPr lang="en-GB" sz="1900" dirty="0"/>
              <a:t>LOKALNE DEMOKRATIJE </a:t>
            </a:r>
            <a:r>
              <a:rPr lang="en-GB" sz="1900" dirty="0" smtClean="0"/>
              <a:t>LDA</a:t>
            </a:r>
            <a:r>
              <a:rPr lang="hr-BA" sz="1900" dirty="0" smtClean="0"/>
              <a:t>;</a:t>
            </a:r>
            <a:r>
              <a:rPr lang="en-GB" sz="1900" dirty="0" smtClean="0"/>
              <a:t>Centar </a:t>
            </a:r>
            <a:r>
              <a:rPr lang="en-GB" sz="1900" dirty="0"/>
              <a:t>lokalne </a:t>
            </a:r>
            <a:r>
              <a:rPr lang="en-GB" sz="1900" dirty="0" err="1" smtClean="0"/>
              <a:t>demokratije</a:t>
            </a:r>
            <a:r>
              <a:rPr lang="hr-BA" sz="1900" dirty="0" smtClean="0"/>
              <a:t>; </a:t>
            </a:r>
            <a:r>
              <a:rPr lang="en-GB" sz="1900" dirty="0" smtClean="0"/>
              <a:t>Local </a:t>
            </a:r>
            <a:r>
              <a:rPr lang="en-GB" sz="1900" dirty="0"/>
              <a:t>Democracy Agency of </a:t>
            </a:r>
            <a:r>
              <a:rPr lang="en-GB" sz="1900" dirty="0" smtClean="0"/>
              <a:t>Kosovo</a:t>
            </a:r>
            <a:endParaRPr lang="hr-BA" sz="1900" dirty="0" smtClean="0"/>
          </a:p>
          <a:p>
            <a:r>
              <a:rPr lang="hr-BA" sz="1900" b="1" dirty="0" smtClean="0"/>
              <a:t>Affiliated entities: </a:t>
            </a:r>
            <a:r>
              <a:rPr lang="en-GB" sz="1900" dirty="0"/>
              <a:t>ASSOCIATION OF THE LOCAL DEMOCRACY AGENCIES </a:t>
            </a:r>
            <a:r>
              <a:rPr lang="en-GB" sz="1900" dirty="0" smtClean="0"/>
              <a:t>–SKOPJE</a:t>
            </a:r>
            <a:endParaRPr lang="hr-BA" sz="1900" dirty="0" smtClean="0"/>
          </a:p>
          <a:p>
            <a:r>
              <a:rPr lang="hr-BA" sz="1900" b="1" dirty="0" smtClean="0"/>
              <a:t>Associates:</a:t>
            </a:r>
            <a:r>
              <a:rPr lang="hr-BA" sz="1900" dirty="0" smtClean="0"/>
              <a:t> </a:t>
            </a:r>
            <a:r>
              <a:rPr lang="en-GB" sz="1900" dirty="0" smtClean="0"/>
              <a:t>City </a:t>
            </a:r>
            <a:r>
              <a:rPr lang="en-GB" sz="1900" dirty="0"/>
              <a:t>of </a:t>
            </a:r>
            <a:r>
              <a:rPr lang="en-GB" sz="1900" dirty="0" smtClean="0"/>
              <a:t>Mostar</a:t>
            </a:r>
            <a:r>
              <a:rPr lang="hr-BA" sz="1900" dirty="0" smtClean="0"/>
              <a:t>; </a:t>
            </a:r>
            <a:r>
              <a:rPr lang="en-GB" sz="1900" dirty="0" smtClean="0"/>
              <a:t>Municipality </a:t>
            </a:r>
            <a:r>
              <a:rPr lang="en-GB" sz="1900" dirty="0"/>
              <a:t>of </a:t>
            </a:r>
            <a:r>
              <a:rPr lang="en-GB" sz="1900" dirty="0" err="1" smtClean="0"/>
              <a:t>Niksic</a:t>
            </a:r>
            <a:r>
              <a:rPr lang="hr-BA" sz="1900" dirty="0" smtClean="0"/>
              <a:t>; </a:t>
            </a:r>
            <a:r>
              <a:rPr lang="en-GB" sz="1900" dirty="0" smtClean="0"/>
              <a:t>GRAD PRIJEDOR</a:t>
            </a:r>
            <a:r>
              <a:rPr lang="hr-BA" sz="1900" dirty="0" smtClean="0"/>
              <a:t>; </a:t>
            </a:r>
            <a:r>
              <a:rPr lang="en-GB" sz="1900" dirty="0" smtClean="0"/>
              <a:t>MUNICIPALITY </a:t>
            </a:r>
            <a:r>
              <a:rPr lang="en-GB" sz="1900" dirty="0"/>
              <a:t>OF </a:t>
            </a:r>
            <a:r>
              <a:rPr lang="en-GB" sz="1900" dirty="0" smtClean="0"/>
              <a:t>ZAVIDOVICI</a:t>
            </a:r>
            <a:r>
              <a:rPr lang="hr-BA" sz="1900" dirty="0" smtClean="0"/>
              <a:t>; </a:t>
            </a:r>
            <a:r>
              <a:rPr lang="en-GB" sz="1900" dirty="0" smtClean="0"/>
              <a:t>Municipality </a:t>
            </a:r>
            <a:r>
              <a:rPr lang="en-GB" sz="1900" dirty="0"/>
              <a:t>of </a:t>
            </a:r>
            <a:r>
              <a:rPr lang="en-GB" sz="1900" dirty="0" err="1" smtClean="0"/>
              <a:t>Knjazevac</a:t>
            </a:r>
            <a:r>
              <a:rPr lang="hr-BA" sz="1900" dirty="0" smtClean="0"/>
              <a:t>; </a:t>
            </a:r>
            <a:r>
              <a:rPr lang="en-GB" sz="1900" dirty="0" smtClean="0"/>
              <a:t>Grad Subotica</a:t>
            </a:r>
            <a:r>
              <a:rPr lang="hr-BA" sz="1900" dirty="0" smtClean="0"/>
              <a:t>; </a:t>
            </a:r>
            <a:r>
              <a:rPr lang="en-GB" sz="1900" dirty="0" err="1" smtClean="0"/>
              <a:t>Opstina</a:t>
            </a:r>
            <a:r>
              <a:rPr lang="en-GB" sz="1900" dirty="0" smtClean="0"/>
              <a:t> </a:t>
            </a:r>
            <a:r>
              <a:rPr lang="en-GB" sz="1900" dirty="0" err="1"/>
              <a:t>Vevcani</a:t>
            </a:r>
            <a:r>
              <a:rPr lang="en-GB" sz="1900" dirty="0"/>
              <a:t> </a:t>
            </a:r>
            <a:endParaRPr lang="en-US" sz="19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271864"/>
          </a:xfrm>
        </p:spPr>
        <p:txBody>
          <a:bodyPr>
            <a:normAutofit fontScale="85000" lnSpcReduction="10000"/>
          </a:bodyPr>
          <a:lstStyle/>
          <a:p>
            <a:r>
              <a:rPr lang="en-GB" sz="3200" dirty="0"/>
              <a:t>Activity 1.3  (Annual Network Coordination Meeting)</a:t>
            </a:r>
            <a:r>
              <a:rPr lang="en-US" sz="3200" dirty="0"/>
              <a:t> </a:t>
            </a:r>
          </a:p>
          <a:p>
            <a:r>
              <a:rPr lang="en-US" sz="3200" dirty="0"/>
              <a:t>Preparation activities: 4</a:t>
            </a:r>
            <a:r>
              <a:rPr lang="en-US" sz="3200" baseline="30000" dirty="0"/>
              <a:t>th</a:t>
            </a:r>
            <a:r>
              <a:rPr lang="en-US" sz="3200" dirty="0"/>
              <a:t> and 5</a:t>
            </a:r>
            <a:r>
              <a:rPr lang="en-US" sz="3200" baseline="30000" dirty="0"/>
              <a:t>th</a:t>
            </a:r>
            <a:r>
              <a:rPr lang="en-US" sz="3200" dirty="0"/>
              <a:t> month of project implementation</a:t>
            </a:r>
          </a:p>
          <a:p>
            <a:r>
              <a:rPr lang="en-US" sz="3200" dirty="0"/>
              <a:t>Execution</a:t>
            </a:r>
            <a:r>
              <a:rPr lang="en-US" sz="3200" dirty="0" smtClean="0"/>
              <a:t> </a:t>
            </a:r>
            <a:r>
              <a:rPr lang="en-US" sz="3200" dirty="0"/>
              <a:t>activities: 6</a:t>
            </a:r>
            <a:r>
              <a:rPr lang="en-US" sz="3200" baseline="30000" dirty="0"/>
              <a:t>th</a:t>
            </a:r>
            <a:r>
              <a:rPr lang="en-US" sz="3200" dirty="0"/>
              <a:t> month of project </a:t>
            </a:r>
            <a:r>
              <a:rPr lang="en-US" sz="3200" dirty="0" smtClean="0"/>
              <a:t>implementation</a:t>
            </a:r>
          </a:p>
          <a:p>
            <a:pPr lvl="0">
              <a:buClr>
                <a:srgbClr val="0BD0D9"/>
              </a:buClr>
            </a:pPr>
            <a:r>
              <a:rPr lang="en-GB" sz="3200" dirty="0">
                <a:solidFill>
                  <a:prstClr val="black"/>
                </a:solidFill>
              </a:rPr>
              <a:t>Implementing body</a:t>
            </a:r>
            <a:r>
              <a:rPr lang="en-US" sz="3200" dirty="0">
                <a:solidFill>
                  <a:prstClr val="black"/>
                </a:solidFill>
              </a:rPr>
              <a:t>: </a:t>
            </a:r>
            <a:r>
              <a:rPr lang="en-GB" sz="3200" dirty="0" smtClean="0">
                <a:solidFill>
                  <a:prstClr val="black"/>
                </a:solidFill>
                <a:ea typeface="Times New Roman"/>
                <a:cs typeface="Times New Roman"/>
              </a:rPr>
              <a:t>LDA </a:t>
            </a:r>
            <a:r>
              <a:rPr lang="en-GB" sz="3200" dirty="0" err="1" smtClean="0">
                <a:solidFill>
                  <a:prstClr val="black"/>
                </a:solidFill>
                <a:ea typeface="Times New Roman"/>
                <a:cs typeface="Times New Roman"/>
              </a:rPr>
              <a:t>Mostar</a:t>
            </a:r>
            <a:endParaRPr lang="en-US" sz="3200" dirty="0" smtClean="0"/>
          </a:p>
          <a:p>
            <a:r>
              <a:rPr lang="en-GB" sz="3200" dirty="0"/>
              <a:t>T</a:t>
            </a:r>
            <a:r>
              <a:rPr lang="en-GB" sz="3200" dirty="0" smtClean="0"/>
              <a:t>o </a:t>
            </a:r>
            <a:r>
              <a:rPr lang="en-GB" sz="3200" dirty="0"/>
              <a:t>be held </a:t>
            </a:r>
            <a:r>
              <a:rPr lang="en-GB" sz="3200" dirty="0" smtClean="0"/>
              <a:t>annually </a:t>
            </a:r>
            <a:r>
              <a:rPr lang="en-GB" sz="3200" dirty="0"/>
              <a:t>for founding members the network (8 LDAs and their associate host cities) with participation of youth representatives from participating communities.  This meeting in Year 1 will be hosted by the Local Democracy Agency </a:t>
            </a:r>
            <a:r>
              <a:rPr lang="en-GB" sz="3200" dirty="0" err="1"/>
              <a:t>Mostar</a:t>
            </a:r>
            <a:r>
              <a:rPr lang="en-GB" sz="3200" dirty="0"/>
              <a:t>, BH, 2 days, 25-28 participants,</a:t>
            </a:r>
            <a:r>
              <a:rPr lang="en-US" sz="3200" dirty="0"/>
              <a:t> </a:t>
            </a:r>
            <a:endParaRPr lang="en-US" sz="3200" dirty="0" smtClean="0">
              <a:latin typeface="+mj-lt"/>
            </a:endParaRPr>
          </a:p>
          <a:p>
            <a:endParaRPr lang="hr-BA" sz="2800" dirty="0"/>
          </a:p>
          <a:p>
            <a:endParaRPr lang="en-US" dirty="0"/>
          </a:p>
        </p:txBody>
      </p:sp>
    </p:spTree>
    <p:extLst>
      <p:ext uri="{BB962C8B-B14F-4D97-AF65-F5344CB8AC3E}">
        <p14:creationId xmlns:p14="http://schemas.microsoft.com/office/powerpoint/2010/main" val="1302292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normAutofit fontScale="77500" lnSpcReduction="20000"/>
          </a:bodyPr>
          <a:lstStyle/>
          <a:p>
            <a:pPr marL="0" indent="0">
              <a:buNone/>
            </a:pPr>
            <a:r>
              <a:rPr lang="hr-HR" sz="2800" b="1" dirty="0"/>
              <a:t>WP2: Network capacity building; </a:t>
            </a:r>
          </a:p>
          <a:p>
            <a:r>
              <a:rPr lang="en-GB" sz="2800" dirty="0"/>
              <a:t>Activity 2.1  (Trainings - assessment of needs)</a:t>
            </a:r>
            <a:r>
              <a:rPr lang="en-US" sz="2800" dirty="0"/>
              <a:t> </a:t>
            </a:r>
            <a:endParaRPr lang="en-US" sz="2800" dirty="0" smtClean="0"/>
          </a:p>
          <a:p>
            <a:r>
              <a:rPr lang="en-US" sz="2800" dirty="0" smtClean="0"/>
              <a:t>Preparation activities: 1</a:t>
            </a:r>
            <a:r>
              <a:rPr lang="en-US" sz="2800" baseline="30000" dirty="0" smtClean="0"/>
              <a:t>st</a:t>
            </a:r>
            <a:r>
              <a:rPr lang="en-US" sz="2800" dirty="0" smtClean="0"/>
              <a:t>, 2</a:t>
            </a:r>
            <a:r>
              <a:rPr lang="en-US" sz="2800" baseline="30000" dirty="0" smtClean="0"/>
              <a:t>nd</a:t>
            </a:r>
            <a:r>
              <a:rPr lang="en-US" sz="2800" dirty="0" smtClean="0"/>
              <a:t>, 5</a:t>
            </a:r>
            <a:r>
              <a:rPr lang="en-US" sz="2800" baseline="30000" dirty="0" smtClean="0"/>
              <a:t>th</a:t>
            </a:r>
            <a:r>
              <a:rPr lang="en-US" sz="2800" dirty="0" smtClean="0"/>
              <a:t> month of </a:t>
            </a:r>
            <a:r>
              <a:rPr lang="en-US" sz="2800" dirty="0" err="1" smtClean="0"/>
              <a:t>prject</a:t>
            </a:r>
            <a:r>
              <a:rPr lang="en-US" sz="2800" dirty="0" smtClean="0"/>
              <a:t> implementation</a:t>
            </a:r>
          </a:p>
          <a:p>
            <a:r>
              <a:rPr lang="en-US" sz="2800" dirty="0"/>
              <a:t>Implementing body: </a:t>
            </a:r>
            <a:r>
              <a:rPr lang="en-GB" sz="2800" dirty="0"/>
              <a:t>LDA Montenegro, LDA </a:t>
            </a:r>
            <a:r>
              <a:rPr lang="en-GB" sz="2800" dirty="0" err="1"/>
              <a:t>Mostar</a:t>
            </a:r>
            <a:r>
              <a:rPr lang="en-GB" sz="2800" dirty="0"/>
              <a:t>, LDA Subotica, LDA </a:t>
            </a:r>
            <a:r>
              <a:rPr lang="en-GB" sz="2800" dirty="0" err="1"/>
              <a:t>Knjazevac</a:t>
            </a:r>
            <a:r>
              <a:rPr lang="en-GB" sz="2800" dirty="0"/>
              <a:t>, LDA </a:t>
            </a:r>
            <a:r>
              <a:rPr lang="en-GB" sz="2800" dirty="0" err="1"/>
              <a:t>Zavidovici</a:t>
            </a:r>
            <a:r>
              <a:rPr lang="en-GB" sz="2800" dirty="0"/>
              <a:t>, LDA </a:t>
            </a:r>
            <a:r>
              <a:rPr lang="en-GB" sz="2800" dirty="0" err="1"/>
              <a:t>Prijedor</a:t>
            </a:r>
            <a:r>
              <a:rPr lang="en-GB" sz="2800" dirty="0"/>
              <a:t>, LDA Kosovo and ALDA Skopje</a:t>
            </a:r>
            <a:r>
              <a:rPr lang="en-US" sz="2800" dirty="0"/>
              <a:t> </a:t>
            </a:r>
            <a:endParaRPr lang="en-US" sz="2800" dirty="0" smtClean="0"/>
          </a:p>
          <a:p>
            <a:r>
              <a:rPr lang="en-US" sz="2800" dirty="0"/>
              <a:t>Execution</a:t>
            </a:r>
            <a:r>
              <a:rPr lang="en-US" sz="2800" dirty="0" smtClean="0"/>
              <a:t> activities: 3</a:t>
            </a:r>
            <a:r>
              <a:rPr lang="en-US" sz="2800" baseline="30000" dirty="0" smtClean="0"/>
              <a:t>rd</a:t>
            </a:r>
            <a:r>
              <a:rPr lang="en-US" sz="2800" dirty="0" smtClean="0"/>
              <a:t> and 6</a:t>
            </a:r>
            <a:r>
              <a:rPr lang="en-US" sz="2800" baseline="30000" dirty="0" smtClean="0"/>
              <a:t>th</a:t>
            </a:r>
            <a:r>
              <a:rPr lang="en-US" sz="2800" dirty="0" smtClean="0"/>
              <a:t> month of project </a:t>
            </a:r>
            <a:r>
              <a:rPr lang="en-US" sz="2800" dirty="0" err="1" smtClean="0"/>
              <a:t>imlementation</a:t>
            </a:r>
            <a:endParaRPr lang="en-US" sz="2800" dirty="0" smtClean="0"/>
          </a:p>
          <a:p>
            <a:r>
              <a:rPr lang="en-US" sz="2800" dirty="0" smtClean="0"/>
              <a:t>Implementing body: </a:t>
            </a:r>
            <a:r>
              <a:rPr lang="en-GB" sz="2800" dirty="0"/>
              <a:t>LDA </a:t>
            </a:r>
            <a:r>
              <a:rPr lang="en-GB" sz="2800" dirty="0" err="1"/>
              <a:t>Knjazevac</a:t>
            </a:r>
            <a:r>
              <a:rPr lang="en-GB" sz="2800" dirty="0"/>
              <a:t> and LDA </a:t>
            </a:r>
            <a:r>
              <a:rPr lang="en-GB" sz="2800" dirty="0" err="1"/>
              <a:t>Mostar</a:t>
            </a:r>
            <a:r>
              <a:rPr lang="en-US" sz="2800" dirty="0"/>
              <a:t> </a:t>
            </a:r>
            <a:endParaRPr lang="en-US" sz="2800" dirty="0" smtClean="0"/>
          </a:p>
          <a:p>
            <a:r>
              <a:rPr lang="en-GB" sz="2800" dirty="0">
                <a:highlight>
                  <a:srgbClr val="00FFFF"/>
                </a:highlight>
                <a:ea typeface="Times New Roman"/>
                <a:cs typeface="Arial"/>
              </a:rPr>
              <a:t>This part of the capacity building component is consists of assessment</a:t>
            </a:r>
            <a:r>
              <a:rPr lang="en-US" sz="2800" dirty="0">
                <a:highlight>
                  <a:srgbClr val="00FFFF"/>
                </a:highlight>
                <a:ea typeface="Times New Roman"/>
                <a:cs typeface="Arial"/>
              </a:rPr>
              <a:t> of needs and delivery of two (2) thematic trainings for network members annually. </a:t>
            </a:r>
            <a:endParaRPr lang="en-US" sz="2800" dirty="0" smtClean="0">
              <a:highlight>
                <a:srgbClr val="00FFFF"/>
              </a:highlight>
              <a:ea typeface="Times New Roman"/>
              <a:cs typeface="Arial"/>
            </a:endParaRPr>
          </a:p>
          <a:p>
            <a:r>
              <a:rPr lang="en-US" b="1" dirty="0"/>
              <a:t>First training</a:t>
            </a:r>
            <a:r>
              <a:rPr lang="en-US" dirty="0"/>
              <a:t> will be carried out in Month 3, as four days event, organized and hosted by LDA </a:t>
            </a:r>
            <a:r>
              <a:rPr lang="en-US" dirty="0" err="1"/>
              <a:t>Knjazevac</a:t>
            </a:r>
            <a:r>
              <a:rPr lang="en-US" dirty="0"/>
              <a:t>, SRB, for 16 Youth Engagement Workers coming from each of 8 LDAs. </a:t>
            </a:r>
            <a:endParaRPr lang="en-US" dirty="0" smtClean="0"/>
          </a:p>
          <a:p>
            <a:r>
              <a:rPr lang="en-US" b="1" dirty="0"/>
              <a:t>Second training</a:t>
            </a:r>
            <a:r>
              <a:rPr lang="en-US" dirty="0"/>
              <a:t> will be carried out as one day event, immediately after the first Regional Network Coordination </a:t>
            </a:r>
            <a:r>
              <a:rPr lang="en-US" dirty="0" smtClean="0"/>
              <a:t>Meeting organized </a:t>
            </a:r>
            <a:r>
              <a:rPr lang="en-US" dirty="0"/>
              <a:t>and hosted by LDA </a:t>
            </a:r>
            <a:r>
              <a:rPr lang="en-US" dirty="0" err="1"/>
              <a:t>Mostar</a:t>
            </a:r>
            <a:r>
              <a:rPr lang="en-US" dirty="0"/>
              <a:t>. </a:t>
            </a:r>
          </a:p>
        </p:txBody>
      </p:sp>
    </p:spTree>
    <p:extLst>
      <p:ext uri="{BB962C8B-B14F-4D97-AF65-F5344CB8AC3E}">
        <p14:creationId xmlns:p14="http://schemas.microsoft.com/office/powerpoint/2010/main" val="1414874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87888"/>
          </a:xfrm>
        </p:spPr>
        <p:txBody>
          <a:bodyPr>
            <a:normAutofit fontScale="92500" lnSpcReduction="20000"/>
          </a:bodyPr>
          <a:lstStyle/>
          <a:p>
            <a:r>
              <a:rPr lang="en-GB" sz="2800" dirty="0"/>
              <a:t>Activity 2.2   (Creation of eight (8) Teams of Youth Engagement Workers - Recruitment and selection of Youth Engagement Workers)</a:t>
            </a:r>
            <a:r>
              <a:rPr lang="en-US" sz="2800" dirty="0"/>
              <a:t> </a:t>
            </a:r>
            <a:endParaRPr lang="en-US" sz="2800" dirty="0" smtClean="0"/>
          </a:p>
          <a:p>
            <a:r>
              <a:rPr lang="en-US" sz="2800" dirty="0" smtClean="0"/>
              <a:t>Preparation activities: 2</a:t>
            </a:r>
            <a:r>
              <a:rPr lang="en-US" sz="2800" baseline="30000" dirty="0" smtClean="0"/>
              <a:t>nd</a:t>
            </a:r>
            <a:r>
              <a:rPr lang="en-US" sz="2800" dirty="0" smtClean="0"/>
              <a:t> month of project implementation</a:t>
            </a:r>
          </a:p>
          <a:p>
            <a:r>
              <a:rPr lang="en-GB" sz="2800" dirty="0"/>
              <a:t>Execution </a:t>
            </a:r>
            <a:r>
              <a:rPr lang="en-GB" sz="2800" dirty="0" smtClean="0"/>
              <a:t>Activities: from 3</a:t>
            </a:r>
            <a:r>
              <a:rPr lang="en-GB" sz="2800" baseline="30000" dirty="0" smtClean="0"/>
              <a:t>rd</a:t>
            </a:r>
            <a:r>
              <a:rPr lang="en-GB" sz="2800" dirty="0" smtClean="0"/>
              <a:t> till 12</a:t>
            </a:r>
            <a:r>
              <a:rPr lang="en-GB" sz="2800" baseline="30000" dirty="0" smtClean="0"/>
              <a:t>th</a:t>
            </a:r>
            <a:r>
              <a:rPr lang="en-GB" sz="2800" dirty="0" smtClean="0"/>
              <a:t> month of project implementation</a:t>
            </a:r>
          </a:p>
          <a:p>
            <a:r>
              <a:rPr lang="en-US" sz="2800" dirty="0" smtClean="0"/>
              <a:t>Implementing body: </a:t>
            </a:r>
            <a:r>
              <a:rPr lang="en-GB" sz="2800" dirty="0"/>
              <a:t>LDA Montenegro, LDA </a:t>
            </a:r>
            <a:r>
              <a:rPr lang="en-GB" sz="2800" dirty="0" err="1"/>
              <a:t>Mostar</a:t>
            </a:r>
            <a:r>
              <a:rPr lang="en-GB" sz="2800" dirty="0"/>
              <a:t>, LDA Subotica, LDA </a:t>
            </a:r>
            <a:r>
              <a:rPr lang="en-GB" sz="2800" dirty="0" err="1"/>
              <a:t>Knjazevac</a:t>
            </a:r>
            <a:r>
              <a:rPr lang="en-GB" sz="2800" dirty="0"/>
              <a:t>, LDA </a:t>
            </a:r>
            <a:r>
              <a:rPr lang="en-GB" sz="2800" dirty="0" err="1"/>
              <a:t>Zavidovici</a:t>
            </a:r>
            <a:r>
              <a:rPr lang="en-GB" sz="2800" dirty="0"/>
              <a:t>, LDA </a:t>
            </a:r>
            <a:r>
              <a:rPr lang="en-GB" sz="2800" dirty="0" err="1"/>
              <a:t>Prijedor</a:t>
            </a:r>
            <a:r>
              <a:rPr lang="en-GB" sz="2800" dirty="0"/>
              <a:t>, LDA Kosovo and ALDA Skopje </a:t>
            </a:r>
            <a:endParaRPr lang="en-GB" sz="2800" dirty="0" smtClean="0"/>
          </a:p>
          <a:p>
            <a:r>
              <a:rPr lang="en-GB" sz="2800" dirty="0"/>
              <a:t>total of 16 persons, gender balanced.</a:t>
            </a:r>
            <a:r>
              <a:rPr lang="en-US" sz="2800" dirty="0"/>
              <a:t> </a:t>
            </a:r>
            <a:endParaRPr lang="en-US" sz="2800" dirty="0" smtClean="0"/>
          </a:p>
          <a:p>
            <a:r>
              <a:rPr lang="en-GB" sz="2800" dirty="0"/>
              <a:t>Recruitment and selection of Youth Engagement Workers will be done during Month 2 by each LDA thru a standardised procedure proposed by the Project Team and approved by the Steering Group.</a:t>
            </a:r>
            <a:r>
              <a:rPr lang="en-US" sz="2800" dirty="0"/>
              <a:t> </a:t>
            </a:r>
          </a:p>
        </p:txBody>
      </p:sp>
    </p:spTree>
    <p:extLst>
      <p:ext uri="{BB962C8B-B14F-4D97-AF65-F5344CB8AC3E}">
        <p14:creationId xmlns:p14="http://schemas.microsoft.com/office/powerpoint/2010/main" val="14100751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normAutofit fontScale="85000" lnSpcReduction="20000"/>
          </a:bodyPr>
          <a:lstStyle/>
          <a:p>
            <a:r>
              <a:rPr lang="en-GB" sz="2800" dirty="0" smtClean="0"/>
              <a:t>Activity </a:t>
            </a:r>
            <a:r>
              <a:rPr lang="en-GB" sz="2800" dirty="0"/>
              <a:t>2.3  (call for Establishment of Local Youth Advisory Groups)</a:t>
            </a:r>
            <a:r>
              <a:rPr lang="en-US" sz="2800" dirty="0"/>
              <a:t> </a:t>
            </a:r>
            <a:endParaRPr lang="en-US" sz="2800" dirty="0" smtClean="0"/>
          </a:p>
          <a:p>
            <a:r>
              <a:rPr lang="en-US" sz="2800" dirty="0" smtClean="0"/>
              <a:t>Preparation activities: 5</a:t>
            </a:r>
            <a:r>
              <a:rPr lang="en-US" sz="2800" baseline="30000" dirty="0" smtClean="0"/>
              <a:t>th</a:t>
            </a:r>
            <a:r>
              <a:rPr lang="en-US" sz="2800" dirty="0" smtClean="0"/>
              <a:t> month of project implementation</a:t>
            </a:r>
          </a:p>
          <a:p>
            <a:r>
              <a:rPr lang="en-GB" sz="2800" dirty="0"/>
              <a:t>Execution Activities: </a:t>
            </a:r>
            <a:r>
              <a:rPr lang="en-GB" sz="2800" dirty="0" smtClean="0"/>
              <a:t>from 6</a:t>
            </a:r>
            <a:r>
              <a:rPr lang="en-GB" sz="2800" baseline="30000" dirty="0" smtClean="0"/>
              <a:t>th</a:t>
            </a:r>
            <a:r>
              <a:rPr lang="en-GB" sz="2800" dirty="0" smtClean="0"/>
              <a:t> till 12</a:t>
            </a:r>
            <a:r>
              <a:rPr lang="en-GB" sz="2800" baseline="30000" dirty="0" smtClean="0"/>
              <a:t>th</a:t>
            </a:r>
            <a:r>
              <a:rPr lang="en-GB" sz="2800" dirty="0" smtClean="0"/>
              <a:t> month of project implementation</a:t>
            </a:r>
          </a:p>
          <a:p>
            <a:r>
              <a:rPr lang="en-US" sz="2800" dirty="0"/>
              <a:t>Implementing body: </a:t>
            </a:r>
            <a:r>
              <a:rPr lang="en-GB" sz="2800" dirty="0"/>
              <a:t>LDA Montenegro, LDA </a:t>
            </a:r>
            <a:r>
              <a:rPr lang="en-GB" sz="2800" dirty="0" err="1"/>
              <a:t>Mostar</a:t>
            </a:r>
            <a:r>
              <a:rPr lang="en-GB" sz="2800" dirty="0"/>
              <a:t>, LDA Subotica, LDA </a:t>
            </a:r>
            <a:r>
              <a:rPr lang="en-GB" sz="2800" dirty="0" err="1"/>
              <a:t>Knjazevac</a:t>
            </a:r>
            <a:r>
              <a:rPr lang="en-GB" sz="2800" dirty="0"/>
              <a:t>, LDA </a:t>
            </a:r>
            <a:r>
              <a:rPr lang="en-GB" sz="2800" dirty="0" err="1"/>
              <a:t>Zavidovici</a:t>
            </a:r>
            <a:r>
              <a:rPr lang="en-GB" sz="2800" dirty="0"/>
              <a:t>, LDA </a:t>
            </a:r>
            <a:r>
              <a:rPr lang="en-GB" sz="2800" dirty="0" err="1"/>
              <a:t>Prijedor</a:t>
            </a:r>
            <a:r>
              <a:rPr lang="en-GB" sz="2800" dirty="0"/>
              <a:t>, LDA Kosovo and ALDA Skopje + 8 Teams of Youth Engagement</a:t>
            </a:r>
            <a:r>
              <a:rPr lang="en-US" sz="2800" dirty="0"/>
              <a:t> </a:t>
            </a:r>
            <a:endParaRPr lang="en-US" sz="2800" dirty="0" smtClean="0"/>
          </a:p>
          <a:p>
            <a:r>
              <a:rPr lang="en-GB" sz="2800" dirty="0"/>
              <a:t>Youth Engagement Workers will organize in Month 5 a call in their communities for the members of eight (8) Local Youth Advisory Groups (LYAG). LYAG will be constituted during Month 6.</a:t>
            </a:r>
            <a:r>
              <a:rPr lang="en-US" sz="2800" dirty="0"/>
              <a:t> </a:t>
            </a:r>
            <a:endParaRPr lang="en-US" sz="2800" dirty="0" smtClean="0"/>
          </a:p>
          <a:p>
            <a:r>
              <a:rPr lang="en-GB" sz="2800" dirty="0"/>
              <a:t>C</a:t>
            </a:r>
            <a:r>
              <a:rPr lang="en-GB" sz="2800" dirty="0" smtClean="0"/>
              <a:t>omposition </a:t>
            </a:r>
            <a:r>
              <a:rPr lang="en-GB" sz="2800" dirty="0"/>
              <a:t>of each LYAG will represent local structure of youth population, with special focus on underrepresented groups of youth.</a:t>
            </a:r>
            <a:r>
              <a:rPr lang="en-US" sz="2800" dirty="0"/>
              <a:t> </a:t>
            </a:r>
          </a:p>
        </p:txBody>
      </p:sp>
    </p:spTree>
    <p:extLst>
      <p:ext uri="{BB962C8B-B14F-4D97-AF65-F5344CB8AC3E}">
        <p14:creationId xmlns:p14="http://schemas.microsoft.com/office/powerpoint/2010/main" val="2007140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normAutofit fontScale="92500" lnSpcReduction="10000"/>
          </a:bodyPr>
          <a:lstStyle/>
          <a:p>
            <a:r>
              <a:rPr lang="en-GB" sz="3000" dirty="0"/>
              <a:t>Activity 2.4  (Setting up Info Points)</a:t>
            </a:r>
            <a:r>
              <a:rPr lang="en-US" sz="3000" dirty="0"/>
              <a:t> </a:t>
            </a:r>
            <a:endParaRPr lang="en-US" sz="3000" dirty="0" smtClean="0"/>
          </a:p>
          <a:p>
            <a:r>
              <a:rPr lang="en-US" sz="3000" dirty="0" smtClean="0"/>
              <a:t>Preparation activities: 3</a:t>
            </a:r>
            <a:r>
              <a:rPr lang="en-US" sz="3000" baseline="30000" dirty="0" smtClean="0"/>
              <a:t>rd</a:t>
            </a:r>
            <a:r>
              <a:rPr lang="en-US" sz="3000" dirty="0" smtClean="0"/>
              <a:t> month of project implementation</a:t>
            </a:r>
          </a:p>
          <a:p>
            <a:r>
              <a:rPr lang="en-US" sz="3000" dirty="0" smtClean="0"/>
              <a:t>Execution activities: from 4</a:t>
            </a:r>
            <a:r>
              <a:rPr lang="en-US" sz="3000" baseline="30000" dirty="0" smtClean="0"/>
              <a:t>th</a:t>
            </a:r>
            <a:r>
              <a:rPr lang="en-US" sz="3000" dirty="0" smtClean="0"/>
              <a:t> till 12</a:t>
            </a:r>
            <a:r>
              <a:rPr lang="en-US" sz="3000" baseline="30000" dirty="0" smtClean="0"/>
              <a:t>th</a:t>
            </a:r>
            <a:r>
              <a:rPr lang="en-US" sz="3000" dirty="0" smtClean="0"/>
              <a:t> month of project implementation</a:t>
            </a:r>
          </a:p>
          <a:p>
            <a:r>
              <a:rPr lang="en-US" sz="3000" dirty="0" smtClean="0"/>
              <a:t>Implementing body: </a:t>
            </a:r>
            <a:r>
              <a:rPr lang="en-GB" sz="3000" dirty="0"/>
              <a:t>LDA Montenegro, LDA </a:t>
            </a:r>
            <a:r>
              <a:rPr lang="en-GB" sz="3000" dirty="0" err="1"/>
              <a:t>Mostar</a:t>
            </a:r>
            <a:r>
              <a:rPr lang="en-GB" sz="3000" dirty="0"/>
              <a:t>, LDA Subotica, LDA </a:t>
            </a:r>
            <a:r>
              <a:rPr lang="en-GB" sz="3000" dirty="0" err="1"/>
              <a:t>Knjazevac</a:t>
            </a:r>
            <a:r>
              <a:rPr lang="en-GB" sz="3000" dirty="0"/>
              <a:t>, LDA </a:t>
            </a:r>
            <a:r>
              <a:rPr lang="en-GB" sz="3000" dirty="0" err="1"/>
              <a:t>Zavidovici</a:t>
            </a:r>
            <a:r>
              <a:rPr lang="en-GB" sz="3000" dirty="0"/>
              <a:t>, LDA </a:t>
            </a:r>
            <a:r>
              <a:rPr lang="en-GB" sz="3000" dirty="0" err="1"/>
              <a:t>Prijedor</a:t>
            </a:r>
            <a:r>
              <a:rPr lang="en-GB" sz="3000" dirty="0"/>
              <a:t>, LDA Kosovo and ALDA Skopje + 8 Teams of Youth Engagement</a:t>
            </a:r>
            <a:r>
              <a:rPr lang="en-US" sz="3000" dirty="0"/>
              <a:t> </a:t>
            </a:r>
            <a:endParaRPr lang="en-US" sz="3000" dirty="0" smtClean="0"/>
          </a:p>
          <a:p>
            <a:r>
              <a:rPr lang="en-US" sz="3000" dirty="0"/>
              <a:t>W</a:t>
            </a:r>
            <a:r>
              <a:rPr lang="en-US" sz="3000" dirty="0" smtClean="0"/>
              <a:t>ithin </a:t>
            </a:r>
            <a:r>
              <a:rPr lang="en-US" sz="3000" dirty="0"/>
              <a:t>premises of each LDAs for EU youth programs to be managed by teams of Youth Engagement Workers during month 3. </a:t>
            </a:r>
            <a:endParaRPr lang="en-US" sz="3000" dirty="0" smtClean="0"/>
          </a:p>
          <a:p>
            <a:r>
              <a:rPr lang="en-GB" sz="3000" dirty="0"/>
              <a:t>Info points will function form Month 4.</a:t>
            </a:r>
            <a:endParaRPr lang="en-US" sz="3000" dirty="0"/>
          </a:p>
          <a:p>
            <a:endParaRPr lang="en-US" sz="3200" dirty="0" smtClean="0"/>
          </a:p>
          <a:p>
            <a:endParaRPr lang="en-US" sz="3200" dirty="0" smtClean="0"/>
          </a:p>
          <a:p>
            <a:endParaRPr lang="en-US" dirty="0"/>
          </a:p>
        </p:txBody>
      </p:sp>
    </p:spTree>
    <p:extLst>
      <p:ext uri="{BB962C8B-B14F-4D97-AF65-F5344CB8AC3E}">
        <p14:creationId xmlns:p14="http://schemas.microsoft.com/office/powerpoint/2010/main" val="3692812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noAutofit/>
          </a:bodyPr>
          <a:lstStyle/>
          <a:p>
            <a:r>
              <a:rPr lang="en-GB" sz="2500" dirty="0"/>
              <a:t>Activity 2.5  (Initiative for creation of Local Youth Fund)</a:t>
            </a:r>
            <a:r>
              <a:rPr lang="en-US" sz="2500" dirty="0"/>
              <a:t> </a:t>
            </a:r>
            <a:endParaRPr lang="en-US" sz="2500" dirty="0" smtClean="0"/>
          </a:p>
          <a:p>
            <a:r>
              <a:rPr lang="en-US" sz="2500" dirty="0" smtClean="0"/>
              <a:t>Preparation activities: 2</a:t>
            </a:r>
            <a:r>
              <a:rPr lang="en-US" sz="2500" baseline="30000" dirty="0" smtClean="0"/>
              <a:t>nd</a:t>
            </a:r>
            <a:r>
              <a:rPr lang="en-US" sz="2500" dirty="0" smtClean="0"/>
              <a:t>, 4</a:t>
            </a:r>
            <a:r>
              <a:rPr lang="en-US" sz="2500" baseline="30000" dirty="0" smtClean="0"/>
              <a:t>th</a:t>
            </a:r>
            <a:r>
              <a:rPr lang="en-US" sz="2500" dirty="0" smtClean="0"/>
              <a:t>, 8</a:t>
            </a:r>
            <a:r>
              <a:rPr lang="en-US" sz="2500" baseline="30000" dirty="0" smtClean="0"/>
              <a:t>th</a:t>
            </a:r>
            <a:r>
              <a:rPr lang="en-US" sz="2500" dirty="0" smtClean="0"/>
              <a:t>, 12</a:t>
            </a:r>
            <a:r>
              <a:rPr lang="en-US" sz="2500" baseline="30000" dirty="0" smtClean="0"/>
              <a:t>th</a:t>
            </a:r>
            <a:r>
              <a:rPr lang="en-US" sz="2500" dirty="0" smtClean="0"/>
              <a:t> month of project implementation</a:t>
            </a:r>
          </a:p>
          <a:p>
            <a:r>
              <a:rPr lang="en-US" sz="2500" dirty="0" smtClean="0"/>
              <a:t>Implementing body: </a:t>
            </a:r>
            <a:r>
              <a:rPr lang="en-GB" sz="2500" dirty="0"/>
              <a:t>LDA Montenegro, LDA </a:t>
            </a:r>
            <a:r>
              <a:rPr lang="en-GB" sz="2500" dirty="0" err="1"/>
              <a:t>Mostar</a:t>
            </a:r>
            <a:r>
              <a:rPr lang="en-GB" sz="2500" dirty="0"/>
              <a:t>, LDA Subotica, LDA </a:t>
            </a:r>
            <a:r>
              <a:rPr lang="en-GB" sz="2500" dirty="0" err="1"/>
              <a:t>Knjazevac</a:t>
            </a:r>
            <a:r>
              <a:rPr lang="en-GB" sz="2500" dirty="0"/>
              <a:t>, LDA </a:t>
            </a:r>
            <a:r>
              <a:rPr lang="en-GB" sz="2500" dirty="0" err="1"/>
              <a:t>Zavidovici</a:t>
            </a:r>
            <a:r>
              <a:rPr lang="en-GB" sz="2500" dirty="0"/>
              <a:t>, LDA </a:t>
            </a:r>
            <a:r>
              <a:rPr lang="en-GB" sz="2500" dirty="0" err="1"/>
              <a:t>Prijedor</a:t>
            </a:r>
            <a:r>
              <a:rPr lang="en-GB" sz="2500" dirty="0"/>
              <a:t>, LDA Kosovo and ALDA Skopje + 8 local authorities (associates in the project</a:t>
            </a:r>
            <a:r>
              <a:rPr lang="en-GB" sz="2500" dirty="0" smtClean="0"/>
              <a:t>)</a:t>
            </a:r>
          </a:p>
          <a:p>
            <a:r>
              <a:rPr lang="en-US" sz="2500" dirty="0"/>
              <a:t>Execution activities: </a:t>
            </a:r>
            <a:r>
              <a:rPr lang="en-US" sz="2500" dirty="0" smtClean="0"/>
              <a:t>planed for years 2, 3, and 4 </a:t>
            </a:r>
          </a:p>
          <a:p>
            <a:r>
              <a:rPr lang="en-US" sz="2500" dirty="0"/>
              <a:t>During Year 1 a process of defining criteria for selection of initiatives to be supported thru this fund will be carried out as a collaborative effort of all LDAs, their associate public authorities and Local Youth Advisory Groups. </a:t>
            </a:r>
          </a:p>
        </p:txBody>
      </p:sp>
    </p:spTree>
    <p:extLst>
      <p:ext uri="{BB962C8B-B14F-4D97-AF65-F5344CB8AC3E}">
        <p14:creationId xmlns:p14="http://schemas.microsoft.com/office/powerpoint/2010/main" val="1294589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normAutofit fontScale="85000" lnSpcReduction="20000"/>
          </a:bodyPr>
          <a:lstStyle/>
          <a:p>
            <a:r>
              <a:rPr lang="en-GB" sz="3200" b="1" dirty="0"/>
              <a:t>WP3: Awareness raising and visibility actions; </a:t>
            </a:r>
            <a:endParaRPr lang="en-GB" sz="3200" b="1" dirty="0" smtClean="0"/>
          </a:p>
          <a:p>
            <a:r>
              <a:rPr lang="en-GB" sz="3200" dirty="0"/>
              <a:t>Activity 3.1 (Regional Youth Forum for Local Democracy)</a:t>
            </a:r>
            <a:r>
              <a:rPr lang="en-US" sz="3200" dirty="0"/>
              <a:t> </a:t>
            </a:r>
            <a:endParaRPr lang="en-GB" sz="3200" dirty="0" smtClean="0"/>
          </a:p>
          <a:p>
            <a:r>
              <a:rPr lang="en-US" sz="3200" dirty="0" smtClean="0"/>
              <a:t>P</a:t>
            </a:r>
            <a:r>
              <a:rPr lang="en-GB" sz="3200" dirty="0" smtClean="0"/>
              <a:t>reparation activities: 7</a:t>
            </a:r>
            <a:r>
              <a:rPr lang="en-GB" sz="3200" baseline="30000" dirty="0" smtClean="0"/>
              <a:t>th</a:t>
            </a:r>
            <a:r>
              <a:rPr lang="en-GB" sz="3200" dirty="0" smtClean="0"/>
              <a:t> month of project implementation</a:t>
            </a:r>
          </a:p>
          <a:p>
            <a:r>
              <a:rPr lang="en-US" sz="3200" dirty="0" smtClean="0"/>
              <a:t>E</a:t>
            </a:r>
            <a:r>
              <a:rPr lang="en-GB" sz="3200" dirty="0" err="1" smtClean="0"/>
              <a:t>xecution</a:t>
            </a:r>
            <a:r>
              <a:rPr lang="en-GB" sz="3200" dirty="0" smtClean="0"/>
              <a:t> activities: 8</a:t>
            </a:r>
            <a:r>
              <a:rPr lang="en-GB" sz="3200" baseline="30000" dirty="0" smtClean="0"/>
              <a:t>th</a:t>
            </a:r>
            <a:r>
              <a:rPr lang="en-GB" sz="3200" dirty="0" smtClean="0"/>
              <a:t> month of project implementation</a:t>
            </a:r>
          </a:p>
          <a:p>
            <a:r>
              <a:rPr lang="en-US" sz="3200" dirty="0" smtClean="0"/>
              <a:t>I</a:t>
            </a:r>
            <a:r>
              <a:rPr lang="en-GB" sz="3200" dirty="0" err="1" smtClean="0"/>
              <a:t>mplementing</a:t>
            </a:r>
            <a:r>
              <a:rPr lang="en-GB" sz="3200" dirty="0" smtClean="0"/>
              <a:t> body: </a:t>
            </a:r>
            <a:r>
              <a:rPr lang="en-GB" sz="3200" dirty="0"/>
              <a:t>Local Democracy Agency Subotica</a:t>
            </a:r>
            <a:r>
              <a:rPr lang="en-US" sz="3200" dirty="0"/>
              <a:t> </a:t>
            </a:r>
            <a:endParaRPr lang="en-US" sz="3200" dirty="0" smtClean="0"/>
          </a:p>
          <a:p>
            <a:r>
              <a:rPr lang="en-GB" sz="3200" dirty="0"/>
              <a:t>Event will be organized by the Steering Group and hosted by Local Democracy Agency Subotica, SRB, in co-operation with the associate host city public authorities in Month 8. Total number of expected participants is 70-75. </a:t>
            </a:r>
            <a:endParaRPr lang="en-US" sz="3200" dirty="0"/>
          </a:p>
        </p:txBody>
      </p:sp>
    </p:spTree>
    <p:extLst>
      <p:ext uri="{BB962C8B-B14F-4D97-AF65-F5344CB8AC3E}">
        <p14:creationId xmlns:p14="http://schemas.microsoft.com/office/powerpoint/2010/main" val="39670109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87888"/>
          </a:xfrm>
        </p:spPr>
        <p:txBody>
          <a:bodyPr>
            <a:noAutofit/>
          </a:bodyPr>
          <a:lstStyle/>
          <a:p>
            <a:r>
              <a:rPr lang="en-GB" sz="2300" dirty="0"/>
              <a:t>Activity 3.2  (Regional internet awareness raising campaign)</a:t>
            </a:r>
            <a:r>
              <a:rPr lang="en-US" sz="2300" dirty="0"/>
              <a:t> </a:t>
            </a:r>
            <a:endParaRPr lang="en-US" sz="2300" dirty="0" smtClean="0"/>
          </a:p>
          <a:p>
            <a:r>
              <a:rPr lang="en-US" sz="2300" dirty="0" smtClean="0"/>
              <a:t>Preparation activities: 4</a:t>
            </a:r>
            <a:r>
              <a:rPr lang="en-US" sz="2300" baseline="30000" dirty="0" smtClean="0"/>
              <a:t>th</a:t>
            </a:r>
            <a:r>
              <a:rPr lang="en-US" sz="2300" dirty="0" smtClean="0"/>
              <a:t> month of project implementation</a:t>
            </a:r>
          </a:p>
          <a:p>
            <a:r>
              <a:rPr lang="en-US" sz="2300" dirty="0" smtClean="0"/>
              <a:t>Execution activities: from 5</a:t>
            </a:r>
            <a:r>
              <a:rPr lang="en-US" sz="2300" baseline="30000" dirty="0" smtClean="0"/>
              <a:t>th</a:t>
            </a:r>
            <a:r>
              <a:rPr lang="en-US" sz="2300" dirty="0" smtClean="0"/>
              <a:t> till 12</a:t>
            </a:r>
            <a:r>
              <a:rPr lang="en-US" sz="2300" baseline="30000" dirty="0" smtClean="0"/>
              <a:t>th</a:t>
            </a:r>
            <a:r>
              <a:rPr lang="en-US" sz="2300" dirty="0" smtClean="0"/>
              <a:t> month of project implementation </a:t>
            </a:r>
          </a:p>
          <a:p>
            <a:r>
              <a:rPr lang="en-US" sz="2300" dirty="0" smtClean="0"/>
              <a:t>Implementing body: </a:t>
            </a:r>
            <a:r>
              <a:rPr lang="en-GB" sz="2300" dirty="0"/>
              <a:t>LDA Montenegro, LDA </a:t>
            </a:r>
            <a:r>
              <a:rPr lang="en-GB" sz="2300" dirty="0" err="1"/>
              <a:t>Mostar</a:t>
            </a:r>
            <a:r>
              <a:rPr lang="en-GB" sz="2300" dirty="0"/>
              <a:t>, LDA Subotica, LDA </a:t>
            </a:r>
            <a:r>
              <a:rPr lang="en-GB" sz="2300" dirty="0" err="1"/>
              <a:t>Knjazevac</a:t>
            </a:r>
            <a:r>
              <a:rPr lang="en-GB" sz="2300" dirty="0"/>
              <a:t>, LDA </a:t>
            </a:r>
            <a:r>
              <a:rPr lang="en-GB" sz="2300" dirty="0" err="1"/>
              <a:t>Zavidovici</a:t>
            </a:r>
            <a:r>
              <a:rPr lang="en-GB" sz="2300" dirty="0"/>
              <a:t>, LDA </a:t>
            </a:r>
            <a:r>
              <a:rPr lang="en-GB" sz="2300" dirty="0" err="1"/>
              <a:t>Prijedor</a:t>
            </a:r>
            <a:r>
              <a:rPr lang="en-GB" sz="2300" dirty="0"/>
              <a:t>, LDA Kosovo and ALDA Skopje + Regional Youth Working Group</a:t>
            </a:r>
            <a:r>
              <a:rPr lang="en-US" sz="2300" dirty="0"/>
              <a:t> </a:t>
            </a:r>
            <a:endParaRPr lang="en-US" sz="2300" dirty="0" smtClean="0"/>
          </a:p>
          <a:p>
            <a:r>
              <a:rPr lang="en-GB" sz="2300" dirty="0"/>
              <a:t>starting from Month 4 throughout the implementation period,</a:t>
            </a:r>
            <a:r>
              <a:rPr lang="en-GB" sz="2300" b="1" dirty="0"/>
              <a:t> </a:t>
            </a:r>
            <a:r>
              <a:rPr lang="en-GB" sz="2300" dirty="0"/>
              <a:t>targeting youth will be organized as first collaborative effort by Regional Youth Working Group (RYWG) and Local Youth Advisory Groups (LYAG) with support from the LDAs (Youth Engagement Workers) and associate public authorities. </a:t>
            </a:r>
            <a:endParaRPr lang="en-US" sz="2300" dirty="0"/>
          </a:p>
        </p:txBody>
      </p:sp>
    </p:spTree>
    <p:extLst>
      <p:ext uri="{BB962C8B-B14F-4D97-AF65-F5344CB8AC3E}">
        <p14:creationId xmlns:p14="http://schemas.microsoft.com/office/powerpoint/2010/main" val="36105078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87888"/>
          </a:xfrm>
        </p:spPr>
        <p:txBody>
          <a:bodyPr>
            <a:noAutofit/>
          </a:bodyPr>
          <a:lstStyle/>
          <a:p>
            <a:r>
              <a:rPr lang="en-GB" sz="2400" dirty="0"/>
              <a:t>Activity 3.3  (Regional e-newsletters on youth participation)</a:t>
            </a:r>
            <a:r>
              <a:rPr lang="en-US" sz="2400" dirty="0"/>
              <a:t> </a:t>
            </a:r>
            <a:endParaRPr lang="en-US" sz="2400" dirty="0" smtClean="0"/>
          </a:p>
          <a:p>
            <a:r>
              <a:rPr lang="en-US" sz="2400" dirty="0" smtClean="0"/>
              <a:t>Preparation activities: 2</a:t>
            </a:r>
            <a:r>
              <a:rPr lang="en-US" sz="2400" baseline="30000" dirty="0" smtClean="0"/>
              <a:t>nd</a:t>
            </a:r>
            <a:r>
              <a:rPr lang="en-US" sz="2400" dirty="0" smtClean="0"/>
              <a:t>, 5</a:t>
            </a:r>
            <a:r>
              <a:rPr lang="en-US" sz="2400" baseline="30000" dirty="0" smtClean="0"/>
              <a:t>th</a:t>
            </a:r>
            <a:r>
              <a:rPr lang="en-US" sz="2400" dirty="0" smtClean="0"/>
              <a:t>, 8</a:t>
            </a:r>
            <a:r>
              <a:rPr lang="en-US" sz="2400" baseline="30000" dirty="0" smtClean="0"/>
              <a:t>th</a:t>
            </a:r>
            <a:r>
              <a:rPr lang="en-US" sz="2400" dirty="0" smtClean="0"/>
              <a:t>, 11</a:t>
            </a:r>
            <a:r>
              <a:rPr lang="en-US" sz="2400" baseline="30000" dirty="0" smtClean="0"/>
              <a:t>th</a:t>
            </a:r>
            <a:r>
              <a:rPr lang="en-US" sz="2400" dirty="0" smtClean="0"/>
              <a:t> month of project implementation</a:t>
            </a:r>
          </a:p>
          <a:p>
            <a:r>
              <a:rPr lang="en-US" sz="2400" dirty="0" smtClean="0"/>
              <a:t>Execution activities: 3</a:t>
            </a:r>
            <a:r>
              <a:rPr lang="en-US" sz="2400" baseline="30000" dirty="0" smtClean="0"/>
              <a:t>rd</a:t>
            </a:r>
            <a:r>
              <a:rPr lang="en-US" sz="2400" dirty="0" smtClean="0"/>
              <a:t>, 6</a:t>
            </a:r>
            <a:r>
              <a:rPr lang="en-US" sz="2400" baseline="30000" dirty="0" smtClean="0"/>
              <a:t>th</a:t>
            </a:r>
            <a:r>
              <a:rPr lang="en-US" sz="2400" dirty="0" smtClean="0"/>
              <a:t>, 9</a:t>
            </a:r>
            <a:r>
              <a:rPr lang="en-US" sz="2400" baseline="30000" dirty="0" smtClean="0"/>
              <a:t>th</a:t>
            </a:r>
            <a:r>
              <a:rPr lang="en-US" sz="2400" dirty="0" smtClean="0"/>
              <a:t>, 12</a:t>
            </a:r>
            <a:r>
              <a:rPr lang="en-US" sz="2400" baseline="30000" dirty="0" smtClean="0"/>
              <a:t>th</a:t>
            </a:r>
            <a:r>
              <a:rPr lang="en-US" sz="2400" dirty="0" smtClean="0"/>
              <a:t> month of project implementation</a:t>
            </a:r>
          </a:p>
          <a:p>
            <a:r>
              <a:rPr lang="en-US" sz="2400" dirty="0" smtClean="0"/>
              <a:t>Implementing body: </a:t>
            </a:r>
            <a:r>
              <a:rPr lang="en-GB" sz="2400" dirty="0"/>
              <a:t>LDA Montenegro, LDA </a:t>
            </a:r>
            <a:r>
              <a:rPr lang="en-GB" sz="2400" dirty="0" err="1"/>
              <a:t>Mostar</a:t>
            </a:r>
            <a:r>
              <a:rPr lang="en-GB" sz="2400" dirty="0"/>
              <a:t>, LDA Subotica, LDA </a:t>
            </a:r>
            <a:r>
              <a:rPr lang="en-GB" sz="2400" dirty="0" err="1"/>
              <a:t>Knjazevac</a:t>
            </a:r>
            <a:r>
              <a:rPr lang="en-GB" sz="2400" dirty="0"/>
              <a:t>, LDA </a:t>
            </a:r>
            <a:r>
              <a:rPr lang="en-GB" sz="2400" dirty="0" err="1"/>
              <a:t>Zavidovici</a:t>
            </a:r>
            <a:r>
              <a:rPr lang="en-GB" sz="2400" dirty="0"/>
              <a:t>, LDA </a:t>
            </a:r>
            <a:r>
              <a:rPr lang="en-GB" sz="2400" dirty="0" err="1"/>
              <a:t>Prijedor</a:t>
            </a:r>
            <a:r>
              <a:rPr lang="en-GB" sz="2400" dirty="0"/>
              <a:t>, LDA Kosovo and ALDA Skopje + Regional Youth Working Group</a:t>
            </a:r>
            <a:r>
              <a:rPr lang="en-US" sz="2400" dirty="0"/>
              <a:t> </a:t>
            </a:r>
            <a:endParaRPr lang="en-US" sz="2400" dirty="0" smtClean="0"/>
          </a:p>
          <a:p>
            <a:r>
              <a:rPr lang="en-GB" sz="2400" dirty="0"/>
              <a:t>Four (4) issues are envisaged for publishing in the Year 1 in Month 3, 6, 9, 12. They will be produced by RYWG with inputs from all 8 LYAG, in local languages, translated in English </a:t>
            </a:r>
            <a:endParaRPr lang="en-US" sz="2400" dirty="0"/>
          </a:p>
        </p:txBody>
      </p:sp>
    </p:spTree>
    <p:extLst>
      <p:ext uri="{BB962C8B-B14F-4D97-AF65-F5344CB8AC3E}">
        <p14:creationId xmlns:p14="http://schemas.microsoft.com/office/powerpoint/2010/main" val="23235371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normAutofit fontScale="92500" lnSpcReduction="20000"/>
          </a:bodyPr>
          <a:lstStyle/>
          <a:p>
            <a:r>
              <a:rPr lang="en-GB" sz="3000" dirty="0"/>
              <a:t>Activity 3.4   (Youth Taking Over Day)</a:t>
            </a:r>
            <a:r>
              <a:rPr lang="en-US" sz="3000" dirty="0"/>
              <a:t> </a:t>
            </a:r>
            <a:endParaRPr lang="en-US" sz="3000" dirty="0" smtClean="0"/>
          </a:p>
          <a:p>
            <a:r>
              <a:rPr lang="en-US" sz="3000" dirty="0" smtClean="0"/>
              <a:t>Preparation activities: 5</a:t>
            </a:r>
            <a:r>
              <a:rPr lang="en-US" sz="3000" baseline="30000" dirty="0" smtClean="0"/>
              <a:t>th</a:t>
            </a:r>
            <a:r>
              <a:rPr lang="en-US" sz="3000" dirty="0" smtClean="0"/>
              <a:t>, 6</a:t>
            </a:r>
            <a:r>
              <a:rPr lang="en-US" sz="3000" baseline="30000" dirty="0" smtClean="0"/>
              <a:t>th</a:t>
            </a:r>
            <a:r>
              <a:rPr lang="en-US" sz="3000" dirty="0" smtClean="0"/>
              <a:t>, 7</a:t>
            </a:r>
            <a:r>
              <a:rPr lang="en-US" sz="3000" baseline="30000" dirty="0" smtClean="0"/>
              <a:t>th</a:t>
            </a:r>
            <a:r>
              <a:rPr lang="en-US" sz="3000" dirty="0" smtClean="0"/>
              <a:t> month of implementation</a:t>
            </a:r>
          </a:p>
          <a:p>
            <a:r>
              <a:rPr lang="en-US" sz="3000" dirty="0" smtClean="0"/>
              <a:t>Execution activities: 8</a:t>
            </a:r>
            <a:r>
              <a:rPr lang="en-US" sz="3000" baseline="30000" dirty="0" smtClean="0"/>
              <a:t>th</a:t>
            </a:r>
            <a:r>
              <a:rPr lang="en-US" sz="3000" dirty="0" smtClean="0"/>
              <a:t>, 9</a:t>
            </a:r>
            <a:r>
              <a:rPr lang="en-US" sz="3000" baseline="30000" dirty="0" smtClean="0"/>
              <a:t>th</a:t>
            </a:r>
            <a:r>
              <a:rPr lang="en-US" sz="3000" dirty="0" smtClean="0"/>
              <a:t>, 10</a:t>
            </a:r>
            <a:r>
              <a:rPr lang="en-US" sz="3000" baseline="30000" dirty="0" smtClean="0"/>
              <a:t>th</a:t>
            </a:r>
            <a:r>
              <a:rPr lang="en-US" sz="3000" dirty="0" smtClean="0"/>
              <a:t> month of implementation</a:t>
            </a:r>
          </a:p>
          <a:p>
            <a:r>
              <a:rPr lang="en-US" sz="3000" dirty="0" smtClean="0"/>
              <a:t>Implementing body: </a:t>
            </a:r>
            <a:r>
              <a:rPr lang="en-GB" sz="3000" dirty="0"/>
              <a:t>LDA Montenegro, LDA </a:t>
            </a:r>
            <a:r>
              <a:rPr lang="en-GB" sz="3000" dirty="0" err="1"/>
              <a:t>Mostar</a:t>
            </a:r>
            <a:r>
              <a:rPr lang="en-GB" sz="3000" dirty="0"/>
              <a:t>, LDA Subotica, LDA </a:t>
            </a:r>
            <a:r>
              <a:rPr lang="en-GB" sz="3000" dirty="0" err="1"/>
              <a:t>Knjazevac</a:t>
            </a:r>
            <a:r>
              <a:rPr lang="en-GB" sz="3000" dirty="0"/>
              <a:t>, LDA </a:t>
            </a:r>
            <a:r>
              <a:rPr lang="en-GB" sz="3000" dirty="0" err="1"/>
              <a:t>Zavidovici</a:t>
            </a:r>
            <a:r>
              <a:rPr lang="en-GB" sz="3000" dirty="0"/>
              <a:t>, LDA </a:t>
            </a:r>
            <a:r>
              <a:rPr lang="en-GB" sz="3000" dirty="0" err="1"/>
              <a:t>Prijedor</a:t>
            </a:r>
            <a:r>
              <a:rPr lang="en-GB" sz="3000" dirty="0"/>
              <a:t>, LDA Kosovo and ALDA Skopje + Local Youth Advisory Groups (LYAGs)</a:t>
            </a:r>
            <a:r>
              <a:rPr lang="en-US" sz="3000" dirty="0"/>
              <a:t> </a:t>
            </a:r>
            <a:endParaRPr lang="en-US" sz="3000" dirty="0" smtClean="0"/>
          </a:p>
          <a:p>
            <a:r>
              <a:rPr lang="en-GB" sz="3200" dirty="0"/>
              <a:t>in each participating community will be organized by LDAs and their associate public authorities annually. LYAGs will also be involved in the preparation of this day by promoting it prior to local youth. </a:t>
            </a:r>
            <a:endParaRPr lang="en-US" sz="3000" dirty="0"/>
          </a:p>
        </p:txBody>
      </p:sp>
    </p:spTree>
    <p:extLst>
      <p:ext uri="{BB962C8B-B14F-4D97-AF65-F5344CB8AC3E}">
        <p14:creationId xmlns:p14="http://schemas.microsoft.com/office/powerpoint/2010/main" val="1714550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a:bodyPr>
          <a:lstStyle/>
          <a:p>
            <a:endParaRPr lang="hr-BA" b="1" dirty="0" smtClean="0"/>
          </a:p>
          <a:p>
            <a:r>
              <a:rPr lang="en-GB" sz="2800" b="1" dirty="0" smtClean="0"/>
              <a:t>Location(s) of the action:</a:t>
            </a:r>
            <a:r>
              <a:rPr lang="hr-BA" sz="2800" b="1" dirty="0" smtClean="0"/>
              <a:t> </a:t>
            </a:r>
            <a:r>
              <a:rPr lang="en-GB" sz="2800" dirty="0" smtClean="0"/>
              <a:t>Bosnia and Herzegovina, Serbia, Montenegro, Kosovo, </a:t>
            </a:r>
            <a:r>
              <a:rPr lang="en-GB" sz="2800" dirty="0" err="1" smtClean="0"/>
              <a:t>FYRMacedonia</a:t>
            </a:r>
            <a:r>
              <a:rPr lang="en-GB" sz="2800" dirty="0" smtClean="0"/>
              <a:t>, </a:t>
            </a:r>
            <a:endParaRPr lang="en-US" sz="2800" dirty="0" smtClean="0"/>
          </a:p>
          <a:p>
            <a:r>
              <a:rPr lang="en-GB" sz="2800" b="1" dirty="0" smtClean="0"/>
              <a:t>Total duration of the action</a:t>
            </a:r>
            <a:r>
              <a:rPr lang="hr-BA" sz="2800" b="1" dirty="0" smtClean="0"/>
              <a:t>n: </a:t>
            </a:r>
            <a:r>
              <a:rPr lang="en-GB" sz="2800" dirty="0" smtClean="0"/>
              <a:t>12 months</a:t>
            </a:r>
            <a:r>
              <a:rPr lang="hr-BA" sz="2800" dirty="0" smtClean="0"/>
              <a:t> (starting from December 2014.)</a:t>
            </a:r>
            <a:endParaRPr lang="en-US" sz="2800" dirty="0" smtClean="0"/>
          </a:p>
          <a:p>
            <a:r>
              <a:rPr lang="en-GB" sz="2800" b="1" dirty="0" smtClean="0"/>
              <a:t>EU financing requested (amount)</a:t>
            </a:r>
            <a:r>
              <a:rPr lang="hr-BA" sz="2800" b="1" dirty="0" smtClean="0"/>
              <a:t>: </a:t>
            </a:r>
            <a:r>
              <a:rPr lang="en-GB" sz="2800" dirty="0" smtClean="0"/>
              <a:t>198.900,00</a:t>
            </a:r>
            <a:r>
              <a:rPr lang="hr-BA" sz="2800" dirty="0" smtClean="0"/>
              <a:t>EUR (</a:t>
            </a:r>
            <a:r>
              <a:rPr lang="en-GB" sz="2800" dirty="0" smtClean="0"/>
              <a:t>88.67% </a:t>
            </a:r>
            <a:r>
              <a:rPr lang="hr-BA" sz="2800" dirty="0" smtClean="0"/>
              <a:t>of total budget)</a:t>
            </a:r>
          </a:p>
          <a:p>
            <a:r>
              <a:rPr lang="hr-BA" sz="2800" b="1" dirty="0" smtClean="0"/>
              <a:t>Total budget of the project:  </a:t>
            </a:r>
            <a:r>
              <a:rPr lang="hr-BA" sz="2800" dirty="0" smtClean="0"/>
              <a:t>201.782,00EUR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normAutofit fontScale="92500" lnSpcReduction="10000"/>
          </a:bodyPr>
          <a:lstStyle/>
          <a:p>
            <a:r>
              <a:rPr lang="en-GB" sz="3000" dirty="0"/>
              <a:t>Activity 3.5  (My City – Youth City)</a:t>
            </a:r>
            <a:r>
              <a:rPr lang="en-US" sz="3000" dirty="0"/>
              <a:t> </a:t>
            </a:r>
            <a:endParaRPr lang="en-US" sz="3000" dirty="0" smtClean="0"/>
          </a:p>
          <a:p>
            <a:r>
              <a:rPr lang="en-US" sz="3000" dirty="0" smtClean="0"/>
              <a:t>Preparation activities: 4</a:t>
            </a:r>
            <a:r>
              <a:rPr lang="en-US" sz="3000" baseline="30000" dirty="0" smtClean="0"/>
              <a:t>th</a:t>
            </a:r>
            <a:r>
              <a:rPr lang="en-US" sz="3000" dirty="0" smtClean="0"/>
              <a:t>, 5</a:t>
            </a:r>
            <a:r>
              <a:rPr lang="en-US" sz="3000" baseline="30000" dirty="0" smtClean="0"/>
              <a:t>th</a:t>
            </a:r>
            <a:r>
              <a:rPr lang="en-US" sz="3000" dirty="0" smtClean="0"/>
              <a:t>, 6</a:t>
            </a:r>
            <a:r>
              <a:rPr lang="en-US" sz="3000" baseline="30000" dirty="0" smtClean="0"/>
              <a:t>th</a:t>
            </a:r>
            <a:r>
              <a:rPr lang="en-US" sz="3000" dirty="0" smtClean="0"/>
              <a:t> month of project implementation</a:t>
            </a:r>
          </a:p>
          <a:p>
            <a:r>
              <a:rPr lang="en-US" sz="3000" dirty="0" smtClean="0"/>
              <a:t>Execution activities: 7</a:t>
            </a:r>
            <a:r>
              <a:rPr lang="en-US" sz="3000" baseline="30000" dirty="0" smtClean="0"/>
              <a:t>th</a:t>
            </a:r>
            <a:r>
              <a:rPr lang="en-US" sz="3000" dirty="0" smtClean="0"/>
              <a:t>, 8</a:t>
            </a:r>
            <a:r>
              <a:rPr lang="en-US" sz="3000" baseline="30000" dirty="0" smtClean="0"/>
              <a:t>th</a:t>
            </a:r>
            <a:r>
              <a:rPr lang="en-US" sz="3000" dirty="0" smtClean="0"/>
              <a:t>, 9</a:t>
            </a:r>
            <a:r>
              <a:rPr lang="en-US" sz="3000" baseline="30000" dirty="0" smtClean="0"/>
              <a:t>th</a:t>
            </a:r>
            <a:r>
              <a:rPr lang="en-US" sz="3000" dirty="0" smtClean="0"/>
              <a:t> month of project implementation</a:t>
            </a:r>
          </a:p>
          <a:p>
            <a:r>
              <a:rPr lang="en-US" sz="3000" dirty="0" smtClean="0"/>
              <a:t>Implementing body: </a:t>
            </a:r>
            <a:r>
              <a:rPr lang="en-GB" sz="3000" dirty="0"/>
              <a:t>LDA Montenegro, LDA </a:t>
            </a:r>
            <a:r>
              <a:rPr lang="en-GB" sz="3000" dirty="0" err="1"/>
              <a:t>Mostar</a:t>
            </a:r>
            <a:r>
              <a:rPr lang="en-GB" sz="3000" dirty="0"/>
              <a:t>, LDA Subotica, LDA </a:t>
            </a:r>
            <a:r>
              <a:rPr lang="en-GB" sz="3000" dirty="0" err="1"/>
              <a:t>Knjazevac</a:t>
            </a:r>
            <a:r>
              <a:rPr lang="en-GB" sz="3000" dirty="0"/>
              <a:t>, LDA </a:t>
            </a:r>
            <a:r>
              <a:rPr lang="en-GB" sz="3000" dirty="0" err="1"/>
              <a:t>Zavidovici</a:t>
            </a:r>
            <a:r>
              <a:rPr lang="en-GB" sz="3000" dirty="0"/>
              <a:t>, LDA </a:t>
            </a:r>
            <a:r>
              <a:rPr lang="en-GB" sz="3000" dirty="0" err="1"/>
              <a:t>Prijedor</a:t>
            </a:r>
            <a:r>
              <a:rPr lang="en-GB" sz="3000" dirty="0"/>
              <a:t>, LDA Kosovo and ALDA Skopje (youth engagement workers) and LYAGs</a:t>
            </a:r>
            <a:r>
              <a:rPr lang="en-US" sz="3000" dirty="0"/>
              <a:t> </a:t>
            </a:r>
            <a:endParaRPr lang="en-US" sz="3000" dirty="0" smtClean="0"/>
          </a:p>
          <a:p>
            <a:r>
              <a:rPr lang="en-GB" sz="3200" dirty="0"/>
              <a:t>This activity will be annual activity organized by LDAs (youth engagement workers) and LYAGs</a:t>
            </a:r>
            <a:r>
              <a:rPr lang="en-US" sz="3200" dirty="0"/>
              <a:t> </a:t>
            </a:r>
            <a:endParaRPr lang="en-US" sz="3000" dirty="0"/>
          </a:p>
        </p:txBody>
      </p:sp>
    </p:spTree>
    <p:extLst>
      <p:ext uri="{BB962C8B-B14F-4D97-AF65-F5344CB8AC3E}">
        <p14:creationId xmlns:p14="http://schemas.microsoft.com/office/powerpoint/2010/main" val="9414391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normAutofit/>
          </a:bodyPr>
          <a:lstStyle/>
          <a:p>
            <a:r>
              <a:rPr lang="en-GB" sz="2400" dirty="0"/>
              <a:t>Activity 3.6  (Youth Art Program)</a:t>
            </a:r>
            <a:r>
              <a:rPr lang="en-US" sz="2400" dirty="0"/>
              <a:t> </a:t>
            </a:r>
            <a:endParaRPr lang="en-US" sz="2400" dirty="0" smtClean="0"/>
          </a:p>
          <a:p>
            <a:r>
              <a:rPr lang="en-US" sz="2400" dirty="0" smtClean="0"/>
              <a:t>Preparation activities: 4</a:t>
            </a:r>
            <a:r>
              <a:rPr lang="en-US" sz="2400" baseline="30000" dirty="0" smtClean="0"/>
              <a:t>th</a:t>
            </a:r>
            <a:r>
              <a:rPr lang="en-US" sz="2400" dirty="0" smtClean="0"/>
              <a:t>, 5</a:t>
            </a:r>
            <a:r>
              <a:rPr lang="en-US" sz="2400" baseline="30000" dirty="0" smtClean="0"/>
              <a:t>th</a:t>
            </a:r>
            <a:r>
              <a:rPr lang="en-US" sz="2400" dirty="0" smtClean="0"/>
              <a:t>, 6</a:t>
            </a:r>
            <a:r>
              <a:rPr lang="en-US" sz="2400" baseline="30000" dirty="0" smtClean="0"/>
              <a:t>th</a:t>
            </a:r>
            <a:r>
              <a:rPr lang="en-US" sz="2400" dirty="0" smtClean="0"/>
              <a:t> month of project implementation</a:t>
            </a:r>
          </a:p>
          <a:p>
            <a:r>
              <a:rPr lang="en-US" sz="2400" dirty="0" smtClean="0"/>
              <a:t>Execution activities: 7</a:t>
            </a:r>
            <a:r>
              <a:rPr lang="en-US" sz="2400" baseline="30000" dirty="0" smtClean="0"/>
              <a:t>th</a:t>
            </a:r>
            <a:r>
              <a:rPr lang="en-US" sz="2400" dirty="0" smtClean="0"/>
              <a:t>, 8</a:t>
            </a:r>
            <a:r>
              <a:rPr lang="en-US" sz="2400" baseline="30000" dirty="0" smtClean="0"/>
              <a:t>th</a:t>
            </a:r>
            <a:r>
              <a:rPr lang="en-US" sz="2400" dirty="0" smtClean="0"/>
              <a:t>, 9</a:t>
            </a:r>
            <a:r>
              <a:rPr lang="en-US" sz="2400" baseline="30000" dirty="0" smtClean="0"/>
              <a:t>th</a:t>
            </a:r>
            <a:r>
              <a:rPr lang="en-US" sz="2400" dirty="0" smtClean="0"/>
              <a:t> month of project implementation</a:t>
            </a:r>
          </a:p>
          <a:p>
            <a:r>
              <a:rPr lang="en-US" sz="2400" dirty="0" smtClean="0"/>
              <a:t>Implementing body: </a:t>
            </a:r>
            <a:r>
              <a:rPr lang="en-GB" sz="2400" dirty="0" smtClean="0"/>
              <a:t>LDA Montenegro, LDA </a:t>
            </a:r>
            <a:r>
              <a:rPr lang="en-GB" sz="2400" dirty="0" err="1" smtClean="0"/>
              <a:t>Mostar</a:t>
            </a:r>
            <a:r>
              <a:rPr lang="en-GB" sz="2400" dirty="0" smtClean="0"/>
              <a:t>, LDA Subotica, LDA </a:t>
            </a:r>
            <a:r>
              <a:rPr lang="en-GB" sz="2400" dirty="0" err="1" smtClean="0"/>
              <a:t>Knjazevac</a:t>
            </a:r>
            <a:r>
              <a:rPr lang="en-GB" sz="2400" dirty="0" smtClean="0"/>
              <a:t>, LDA </a:t>
            </a:r>
            <a:r>
              <a:rPr lang="en-GB" sz="2400" dirty="0" err="1" smtClean="0"/>
              <a:t>Zavidovici</a:t>
            </a:r>
            <a:r>
              <a:rPr lang="en-GB" sz="2400" dirty="0" smtClean="0"/>
              <a:t>, LDA </a:t>
            </a:r>
            <a:r>
              <a:rPr lang="en-GB" sz="2400" dirty="0" err="1" smtClean="0"/>
              <a:t>Prijedor</a:t>
            </a:r>
            <a:r>
              <a:rPr lang="en-GB" sz="2400" dirty="0" smtClean="0"/>
              <a:t>, LDA Kosovo and ALDA Skopje (youth engagement workers) </a:t>
            </a:r>
          </a:p>
          <a:p>
            <a:r>
              <a:rPr lang="en-GB" sz="2400" dirty="0"/>
              <a:t>S</a:t>
            </a:r>
            <a:r>
              <a:rPr lang="en-GB" sz="2400" dirty="0" smtClean="0"/>
              <a:t>eries of workshops (WS) that will take place simultaneously in all participating communities, total of 8 workshops per year</a:t>
            </a:r>
          </a:p>
          <a:p>
            <a:r>
              <a:rPr lang="en-GB" sz="2400" dirty="0"/>
              <a:t>Each WS will be prepared locally by LDAs</a:t>
            </a:r>
            <a:r>
              <a:rPr lang="en-US" sz="2400" dirty="0"/>
              <a:t> </a:t>
            </a:r>
            <a:r>
              <a:rPr lang="en-US" sz="2400" dirty="0" smtClean="0"/>
              <a:t> </a:t>
            </a:r>
            <a:endParaRPr lang="en-US" sz="2400" dirty="0"/>
          </a:p>
        </p:txBody>
      </p:sp>
    </p:spTree>
    <p:extLst>
      <p:ext uri="{BB962C8B-B14F-4D97-AF65-F5344CB8AC3E}">
        <p14:creationId xmlns:p14="http://schemas.microsoft.com/office/powerpoint/2010/main" val="2333984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15880"/>
          </a:xfrm>
        </p:spPr>
        <p:txBody>
          <a:bodyPr>
            <a:normAutofit fontScale="92500" lnSpcReduction="10000"/>
          </a:bodyPr>
          <a:lstStyle/>
          <a:p>
            <a:r>
              <a:rPr lang="en-GB" sz="3000" dirty="0"/>
              <a:t>Activity 3.7   (Printing project visibility materials)</a:t>
            </a:r>
            <a:r>
              <a:rPr lang="en-US" sz="3000" dirty="0"/>
              <a:t> </a:t>
            </a:r>
            <a:endParaRPr lang="en-US" sz="3000" dirty="0" smtClean="0"/>
          </a:p>
          <a:p>
            <a:r>
              <a:rPr lang="en-US" sz="3000" dirty="0" smtClean="0"/>
              <a:t>Preparation activities: 1</a:t>
            </a:r>
            <a:r>
              <a:rPr lang="en-US" sz="3000" baseline="30000" dirty="0" smtClean="0"/>
              <a:t>st</a:t>
            </a:r>
            <a:r>
              <a:rPr lang="en-US" sz="3000" dirty="0" smtClean="0"/>
              <a:t> month of project implementation</a:t>
            </a:r>
          </a:p>
          <a:p>
            <a:r>
              <a:rPr lang="en-US" sz="3000" dirty="0" smtClean="0"/>
              <a:t>Execution activities: form 2</a:t>
            </a:r>
            <a:r>
              <a:rPr lang="en-US" sz="3000" baseline="30000" dirty="0" smtClean="0"/>
              <a:t>nd</a:t>
            </a:r>
            <a:r>
              <a:rPr lang="en-US" sz="3000" dirty="0" smtClean="0"/>
              <a:t> till 12</a:t>
            </a:r>
            <a:r>
              <a:rPr lang="en-US" sz="3000" baseline="30000" dirty="0" smtClean="0"/>
              <a:t>th</a:t>
            </a:r>
            <a:r>
              <a:rPr lang="en-US" sz="3000" dirty="0" smtClean="0"/>
              <a:t> month of project implementation</a:t>
            </a:r>
          </a:p>
          <a:p>
            <a:r>
              <a:rPr lang="en-US" sz="3000" dirty="0" smtClean="0"/>
              <a:t>Implementing body: </a:t>
            </a:r>
            <a:r>
              <a:rPr lang="en-GB" sz="3000" dirty="0"/>
              <a:t>LDA Montenegro, LDA </a:t>
            </a:r>
            <a:r>
              <a:rPr lang="en-GB" sz="3000" dirty="0" err="1"/>
              <a:t>Mostar</a:t>
            </a:r>
            <a:r>
              <a:rPr lang="en-GB" sz="3000" dirty="0"/>
              <a:t>, LDA Subotica, LDA </a:t>
            </a:r>
            <a:r>
              <a:rPr lang="en-GB" sz="3000" dirty="0" err="1"/>
              <a:t>Knjazevac</a:t>
            </a:r>
            <a:r>
              <a:rPr lang="en-GB" sz="3000" dirty="0"/>
              <a:t>, LDA </a:t>
            </a:r>
            <a:r>
              <a:rPr lang="en-GB" sz="3000" dirty="0" err="1"/>
              <a:t>Zavidovici</a:t>
            </a:r>
            <a:r>
              <a:rPr lang="en-GB" sz="3000" dirty="0"/>
              <a:t>, LDA </a:t>
            </a:r>
            <a:r>
              <a:rPr lang="en-GB" sz="3000" dirty="0" err="1"/>
              <a:t>Prijedor</a:t>
            </a:r>
            <a:r>
              <a:rPr lang="en-GB" sz="3000" dirty="0"/>
              <a:t>, LDA Kosovo and ALDA Skopje </a:t>
            </a:r>
            <a:endParaRPr lang="en-GB" sz="3000" dirty="0" smtClean="0"/>
          </a:p>
          <a:p>
            <a:r>
              <a:rPr lang="en-GB" sz="3200" dirty="0"/>
              <a:t>At the very beginning of the implementation phase, Month 1, all LDAs will run open call for visual identity of the project. </a:t>
            </a:r>
            <a:endParaRPr lang="en-US" sz="3000" dirty="0"/>
          </a:p>
        </p:txBody>
      </p:sp>
    </p:spTree>
    <p:extLst>
      <p:ext uri="{BB962C8B-B14F-4D97-AF65-F5344CB8AC3E}">
        <p14:creationId xmlns:p14="http://schemas.microsoft.com/office/powerpoint/2010/main" val="36506012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rmAutofit fontScale="92500" lnSpcReduction="20000"/>
          </a:bodyPr>
          <a:lstStyle/>
          <a:p>
            <a:pPr marL="0" indent="0">
              <a:buNone/>
            </a:pPr>
            <a:r>
              <a:rPr lang="hr-HR" sz="2800" b="1" dirty="0"/>
              <a:t>WP4: Exchange of good practice among the region countries; </a:t>
            </a:r>
            <a:endParaRPr lang="hr-HR" sz="2800" b="1" dirty="0" smtClean="0"/>
          </a:p>
          <a:p>
            <a:r>
              <a:rPr lang="en-GB" sz="2800" dirty="0"/>
              <a:t>Activity 4.1 (Job Shadowing Program)</a:t>
            </a:r>
            <a:r>
              <a:rPr lang="en-US" sz="2800" dirty="0"/>
              <a:t> </a:t>
            </a:r>
            <a:endParaRPr lang="en-US" sz="2800" dirty="0" smtClean="0"/>
          </a:p>
          <a:p>
            <a:r>
              <a:rPr lang="en-US" sz="2800" dirty="0" smtClean="0"/>
              <a:t>Preparation activities: 1</a:t>
            </a:r>
            <a:r>
              <a:rPr lang="en-US" sz="2800" baseline="30000" dirty="0" smtClean="0"/>
              <a:t>st</a:t>
            </a:r>
            <a:r>
              <a:rPr lang="en-US" sz="2800" dirty="0" smtClean="0"/>
              <a:t>, 2</a:t>
            </a:r>
            <a:r>
              <a:rPr lang="en-US" sz="2800" baseline="30000" dirty="0" smtClean="0"/>
              <a:t>nd</a:t>
            </a:r>
            <a:r>
              <a:rPr lang="en-US" sz="2800" dirty="0" smtClean="0"/>
              <a:t>, 3td, 4</a:t>
            </a:r>
            <a:r>
              <a:rPr lang="en-US" sz="2800" baseline="30000" dirty="0" smtClean="0"/>
              <a:t>th</a:t>
            </a:r>
            <a:r>
              <a:rPr lang="en-US" sz="2800" dirty="0" smtClean="0"/>
              <a:t> month of project implementation</a:t>
            </a:r>
          </a:p>
          <a:p>
            <a:r>
              <a:rPr lang="en-US" sz="2800" dirty="0" smtClean="0"/>
              <a:t>Execution activities:</a:t>
            </a:r>
            <a:r>
              <a:rPr lang="en-US" sz="2800" dirty="0"/>
              <a:t> 5</a:t>
            </a:r>
            <a:r>
              <a:rPr lang="en-US" sz="2800" baseline="30000" dirty="0"/>
              <a:t>th</a:t>
            </a:r>
            <a:r>
              <a:rPr lang="en-US" sz="2800" dirty="0"/>
              <a:t>, 6</a:t>
            </a:r>
            <a:r>
              <a:rPr lang="en-US" sz="2800" baseline="30000" dirty="0"/>
              <a:t>th</a:t>
            </a:r>
            <a:r>
              <a:rPr lang="en-US" sz="2800" dirty="0"/>
              <a:t>, 7</a:t>
            </a:r>
            <a:r>
              <a:rPr lang="en-US" sz="2800" baseline="30000" dirty="0"/>
              <a:t>th</a:t>
            </a:r>
            <a:r>
              <a:rPr lang="en-US" sz="2800" dirty="0"/>
              <a:t>, 8</a:t>
            </a:r>
            <a:r>
              <a:rPr lang="en-US" sz="2800" baseline="30000" dirty="0"/>
              <a:t>th</a:t>
            </a:r>
            <a:r>
              <a:rPr lang="en-US" sz="2800" dirty="0"/>
              <a:t> month of project </a:t>
            </a:r>
            <a:r>
              <a:rPr lang="en-US" sz="2800" dirty="0" smtClean="0"/>
              <a:t>implementation</a:t>
            </a:r>
          </a:p>
          <a:p>
            <a:r>
              <a:rPr lang="en-US" sz="2800" dirty="0" smtClean="0"/>
              <a:t>Implementing body: </a:t>
            </a:r>
            <a:r>
              <a:rPr lang="en-GB" sz="2800" dirty="0"/>
              <a:t>LDA Montenegro, LDA </a:t>
            </a:r>
            <a:r>
              <a:rPr lang="en-GB" sz="2800" dirty="0" err="1"/>
              <a:t>Mostar</a:t>
            </a:r>
            <a:r>
              <a:rPr lang="en-GB" sz="2800" dirty="0"/>
              <a:t>, LDA Subotica, LDA </a:t>
            </a:r>
            <a:r>
              <a:rPr lang="en-GB" sz="2800" dirty="0" err="1"/>
              <a:t>Knjazevac</a:t>
            </a:r>
            <a:r>
              <a:rPr lang="en-GB" sz="2800" dirty="0"/>
              <a:t>, LDA </a:t>
            </a:r>
            <a:r>
              <a:rPr lang="en-GB" sz="2800" dirty="0" err="1"/>
              <a:t>Zavidovici</a:t>
            </a:r>
            <a:r>
              <a:rPr lang="en-GB" sz="2800" dirty="0"/>
              <a:t>, LDA </a:t>
            </a:r>
            <a:r>
              <a:rPr lang="en-GB" sz="2800" dirty="0" err="1"/>
              <a:t>Prijedor</a:t>
            </a:r>
            <a:r>
              <a:rPr lang="en-GB" sz="2800" dirty="0"/>
              <a:t>, LDA Kosovo and ALDA Skopje + local authorities (Associates</a:t>
            </a:r>
            <a:r>
              <a:rPr lang="en-GB" sz="2800" dirty="0" smtClean="0"/>
              <a:t>)</a:t>
            </a:r>
          </a:p>
          <a:p>
            <a:r>
              <a:rPr lang="hr-HR" sz="2800" dirty="0"/>
              <a:t>will be organized by LDAs and public authorities in all participating communities for eight (8) youth workers chosen, accodring to the criteria set out by RYWG and Steering Group, by LDAs and LYAGs.</a:t>
            </a:r>
            <a:r>
              <a:rPr lang="en-US" sz="2800" dirty="0"/>
              <a:t> </a:t>
            </a:r>
            <a:r>
              <a:rPr lang="en-US" sz="2800" dirty="0" smtClean="0"/>
              <a:t> </a:t>
            </a:r>
          </a:p>
          <a:p>
            <a:endParaRPr lang="en-US" sz="2800" dirty="0"/>
          </a:p>
          <a:p>
            <a:endParaRPr lang="en-US" sz="2800" dirty="0" smtClean="0"/>
          </a:p>
        </p:txBody>
      </p:sp>
    </p:spTree>
    <p:extLst>
      <p:ext uri="{BB962C8B-B14F-4D97-AF65-F5344CB8AC3E}">
        <p14:creationId xmlns:p14="http://schemas.microsoft.com/office/powerpoint/2010/main" val="19566846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rmAutofit fontScale="92500" lnSpcReduction="10000"/>
          </a:bodyPr>
          <a:lstStyle/>
          <a:p>
            <a:r>
              <a:rPr lang="en-GB" sz="3200" dirty="0"/>
              <a:t>Activity 4.2   (Study visit to one National parliament in the region)</a:t>
            </a:r>
            <a:r>
              <a:rPr lang="en-US" sz="3200" dirty="0"/>
              <a:t> </a:t>
            </a:r>
            <a:endParaRPr lang="en-US" sz="3200" dirty="0" smtClean="0"/>
          </a:p>
          <a:p>
            <a:r>
              <a:rPr lang="en-US" sz="3200" dirty="0" smtClean="0"/>
              <a:t>Preparation activities: 9</a:t>
            </a:r>
            <a:r>
              <a:rPr lang="en-US" sz="3200" baseline="30000" dirty="0" smtClean="0"/>
              <a:t>th</a:t>
            </a:r>
            <a:r>
              <a:rPr lang="en-US" sz="3200" dirty="0" smtClean="0"/>
              <a:t> month of project implementation</a:t>
            </a:r>
          </a:p>
          <a:p>
            <a:r>
              <a:rPr lang="en-US" sz="3200" dirty="0" smtClean="0"/>
              <a:t>Execution activities: 10</a:t>
            </a:r>
            <a:r>
              <a:rPr lang="en-US" sz="3200" baseline="30000" dirty="0" smtClean="0"/>
              <a:t>th</a:t>
            </a:r>
            <a:r>
              <a:rPr lang="en-US" sz="3200" dirty="0" smtClean="0"/>
              <a:t> month of project implementation</a:t>
            </a:r>
          </a:p>
          <a:p>
            <a:r>
              <a:rPr lang="en-US" sz="3200" dirty="0" smtClean="0"/>
              <a:t>Implementing body: </a:t>
            </a:r>
            <a:r>
              <a:rPr lang="en-GB" sz="3200" dirty="0"/>
              <a:t>Local Democracy Agency </a:t>
            </a:r>
            <a:r>
              <a:rPr lang="en-GB" sz="3200" dirty="0" err="1"/>
              <a:t>Niksic</a:t>
            </a:r>
            <a:r>
              <a:rPr lang="en-US" sz="3200" dirty="0"/>
              <a:t> </a:t>
            </a:r>
            <a:endParaRPr lang="en-US" sz="3200" dirty="0" smtClean="0"/>
          </a:p>
          <a:p>
            <a:r>
              <a:rPr lang="en-GB" sz="3200" dirty="0"/>
              <a:t>This </a:t>
            </a:r>
            <a:r>
              <a:rPr lang="hr-HR" sz="3200" dirty="0"/>
              <a:t>two days </a:t>
            </a:r>
            <a:r>
              <a:rPr lang="en-GB" sz="3200" dirty="0"/>
              <a:t>study visit will be organised by Local Democracy Agency </a:t>
            </a:r>
            <a:r>
              <a:rPr lang="en-GB" sz="3200" dirty="0" err="1"/>
              <a:t>Niksic</a:t>
            </a:r>
            <a:r>
              <a:rPr lang="en-GB" sz="3200" dirty="0"/>
              <a:t>, MN, for </a:t>
            </a:r>
            <a:r>
              <a:rPr lang="hr-HR" sz="3200" dirty="0"/>
              <a:t>16 youngsters (2 per participating community)</a:t>
            </a:r>
            <a:r>
              <a:rPr lang="en-GB" sz="3200" dirty="0"/>
              <a:t> in the first six months.</a:t>
            </a:r>
            <a:r>
              <a:rPr lang="en-US" sz="3200" dirty="0"/>
              <a:t> </a:t>
            </a:r>
          </a:p>
        </p:txBody>
      </p:sp>
    </p:spTree>
    <p:extLst>
      <p:ext uri="{BB962C8B-B14F-4D97-AF65-F5344CB8AC3E}">
        <p14:creationId xmlns:p14="http://schemas.microsoft.com/office/powerpoint/2010/main" val="16888054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normAutofit fontScale="92500" lnSpcReduction="10000"/>
          </a:bodyPr>
          <a:lstStyle/>
          <a:p>
            <a:r>
              <a:rPr lang="en-GB" sz="3200" dirty="0"/>
              <a:t>Activity 4.3   (Annual Youth Art Tour)</a:t>
            </a:r>
            <a:r>
              <a:rPr lang="en-US" sz="3200" dirty="0"/>
              <a:t> </a:t>
            </a:r>
            <a:endParaRPr lang="en-US" sz="3200" dirty="0" smtClean="0"/>
          </a:p>
          <a:p>
            <a:r>
              <a:rPr lang="en-US" sz="3200" dirty="0" smtClean="0"/>
              <a:t>Preparation activities: 10</a:t>
            </a:r>
            <a:r>
              <a:rPr lang="en-US" sz="3200" baseline="30000" dirty="0" smtClean="0"/>
              <a:t>th</a:t>
            </a:r>
            <a:r>
              <a:rPr lang="en-US" sz="3200" dirty="0" smtClean="0"/>
              <a:t> month of project implementation</a:t>
            </a:r>
          </a:p>
          <a:p>
            <a:r>
              <a:rPr lang="en-US" sz="3200" dirty="0" smtClean="0"/>
              <a:t>Execution activities: 11</a:t>
            </a:r>
            <a:r>
              <a:rPr lang="en-US" sz="3200" baseline="30000" dirty="0" smtClean="0"/>
              <a:t>th</a:t>
            </a:r>
            <a:r>
              <a:rPr lang="en-US" sz="3200" dirty="0" smtClean="0"/>
              <a:t> month of project implementation</a:t>
            </a:r>
          </a:p>
          <a:p>
            <a:r>
              <a:rPr lang="en-US" sz="3200" dirty="0" smtClean="0"/>
              <a:t>Implementing body: </a:t>
            </a:r>
            <a:r>
              <a:rPr lang="en-GB" sz="3200" dirty="0"/>
              <a:t>LDA Montenegro, LDA </a:t>
            </a:r>
            <a:r>
              <a:rPr lang="en-GB" sz="3200" dirty="0" err="1"/>
              <a:t>Mostar</a:t>
            </a:r>
            <a:r>
              <a:rPr lang="en-GB" sz="3200" dirty="0"/>
              <a:t>, LDA Subotica, LDA </a:t>
            </a:r>
            <a:r>
              <a:rPr lang="en-GB" sz="3200" dirty="0" err="1"/>
              <a:t>Knjazevac</a:t>
            </a:r>
            <a:r>
              <a:rPr lang="en-GB" sz="3200" dirty="0"/>
              <a:t>, LDA </a:t>
            </a:r>
            <a:r>
              <a:rPr lang="en-GB" sz="3200" dirty="0" err="1"/>
              <a:t>Zavidovici</a:t>
            </a:r>
            <a:r>
              <a:rPr lang="en-GB" sz="3200" dirty="0"/>
              <a:t>, LDA </a:t>
            </a:r>
            <a:r>
              <a:rPr lang="en-GB" sz="3200" dirty="0" err="1"/>
              <a:t>Prijedor</a:t>
            </a:r>
            <a:r>
              <a:rPr lang="en-GB" sz="3200" dirty="0"/>
              <a:t>, LDA Kosovo and ALDA Skopje (youth engagement workers) and LYAGs</a:t>
            </a:r>
            <a:r>
              <a:rPr lang="en-US" sz="3200" dirty="0"/>
              <a:t> </a:t>
            </a:r>
            <a:endParaRPr lang="en-US" sz="3200" dirty="0" smtClean="0"/>
          </a:p>
          <a:p>
            <a:r>
              <a:rPr lang="hr-HR" sz="3200" dirty="0"/>
              <a:t>will be organized by all members of the regional network in cooperation with LYAGs. </a:t>
            </a:r>
            <a:endParaRPr lang="en-US" sz="3200" dirty="0"/>
          </a:p>
        </p:txBody>
      </p:sp>
    </p:spTree>
    <p:extLst>
      <p:ext uri="{BB962C8B-B14F-4D97-AF65-F5344CB8AC3E}">
        <p14:creationId xmlns:p14="http://schemas.microsoft.com/office/powerpoint/2010/main" val="21325017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87888"/>
          </a:xfrm>
        </p:spPr>
        <p:txBody>
          <a:bodyPr>
            <a:normAutofit/>
          </a:bodyPr>
          <a:lstStyle/>
          <a:p>
            <a:pPr marL="0" indent="0">
              <a:buNone/>
            </a:pPr>
            <a:r>
              <a:rPr lang="hr-HR" sz="3000" b="1" dirty="0"/>
              <a:t>WP5: Research and analysis</a:t>
            </a:r>
            <a:r>
              <a:rPr lang="hr-HR" sz="3000" b="1" dirty="0" smtClean="0"/>
              <a:t>;</a:t>
            </a:r>
            <a:endParaRPr lang="en-US" sz="3000" b="1" dirty="0"/>
          </a:p>
          <a:p>
            <a:r>
              <a:rPr lang="en-GB" sz="3000" dirty="0"/>
              <a:t>Activity 5.1   (Comparative study paper)</a:t>
            </a:r>
            <a:r>
              <a:rPr lang="en-US" sz="3000" dirty="0"/>
              <a:t> </a:t>
            </a:r>
            <a:endParaRPr lang="en-US" sz="3000" dirty="0" smtClean="0"/>
          </a:p>
          <a:p>
            <a:r>
              <a:rPr lang="en-US" sz="3000" dirty="0" smtClean="0"/>
              <a:t>Preparation activities: 4</a:t>
            </a:r>
            <a:r>
              <a:rPr lang="en-US" sz="3000" baseline="30000" dirty="0" smtClean="0"/>
              <a:t>th</a:t>
            </a:r>
            <a:r>
              <a:rPr lang="en-US" sz="3000" dirty="0" smtClean="0"/>
              <a:t> and 5</a:t>
            </a:r>
            <a:r>
              <a:rPr lang="en-US" sz="3000" baseline="30000" dirty="0" smtClean="0"/>
              <a:t>th</a:t>
            </a:r>
            <a:r>
              <a:rPr lang="en-US" sz="3000" dirty="0" smtClean="0"/>
              <a:t> month of project implementation</a:t>
            </a:r>
          </a:p>
          <a:p>
            <a:r>
              <a:rPr lang="en-US" sz="3000" dirty="0" smtClean="0"/>
              <a:t>Execution activities: 6</a:t>
            </a:r>
            <a:r>
              <a:rPr lang="en-US" sz="3000" baseline="30000" dirty="0" smtClean="0"/>
              <a:t>th</a:t>
            </a:r>
            <a:r>
              <a:rPr lang="en-US" sz="3000" dirty="0" smtClean="0"/>
              <a:t> and 7</a:t>
            </a:r>
            <a:r>
              <a:rPr lang="en-US" sz="3000" baseline="30000" dirty="0" smtClean="0"/>
              <a:t>th</a:t>
            </a:r>
            <a:r>
              <a:rPr lang="en-US" sz="3000" dirty="0" smtClean="0"/>
              <a:t> month of project implementation</a:t>
            </a:r>
          </a:p>
          <a:p>
            <a:r>
              <a:rPr lang="en-US" sz="3000" dirty="0" smtClean="0"/>
              <a:t>Implementing body: </a:t>
            </a:r>
            <a:r>
              <a:rPr lang="en-GB" sz="3000" dirty="0"/>
              <a:t>This activity will be coordinated by the LDA appointed by the Steering Group</a:t>
            </a:r>
            <a:r>
              <a:rPr lang="en-US" sz="3000" dirty="0"/>
              <a:t> </a:t>
            </a:r>
          </a:p>
        </p:txBody>
      </p:sp>
    </p:spTree>
    <p:extLst>
      <p:ext uri="{BB962C8B-B14F-4D97-AF65-F5344CB8AC3E}">
        <p14:creationId xmlns:p14="http://schemas.microsoft.com/office/powerpoint/2010/main" val="26310049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noAutofit/>
          </a:bodyPr>
          <a:lstStyle/>
          <a:p>
            <a:r>
              <a:rPr lang="en-GB" sz="3000" dirty="0"/>
              <a:t>Activity 5.2   (research of the needs of youth)</a:t>
            </a:r>
            <a:r>
              <a:rPr lang="en-US" sz="3000" dirty="0"/>
              <a:t> </a:t>
            </a:r>
            <a:endParaRPr lang="en-US" sz="3000" dirty="0" smtClean="0"/>
          </a:p>
          <a:p>
            <a:r>
              <a:rPr lang="en-US" sz="3000" dirty="0" smtClean="0"/>
              <a:t>Preparation activities: 2</a:t>
            </a:r>
            <a:r>
              <a:rPr lang="en-US" sz="3000" baseline="30000" dirty="0" smtClean="0"/>
              <a:t>nd</a:t>
            </a:r>
            <a:r>
              <a:rPr lang="en-US" sz="3000" dirty="0" smtClean="0"/>
              <a:t> and 3</a:t>
            </a:r>
            <a:r>
              <a:rPr lang="en-US" sz="3000" baseline="30000" dirty="0" smtClean="0"/>
              <a:t>rd</a:t>
            </a:r>
            <a:r>
              <a:rPr lang="en-US" sz="3000" dirty="0" smtClean="0"/>
              <a:t> month of project implementation</a:t>
            </a:r>
          </a:p>
          <a:p>
            <a:r>
              <a:rPr lang="en-US" sz="3000" dirty="0" smtClean="0"/>
              <a:t>Execution activities: 4</a:t>
            </a:r>
            <a:r>
              <a:rPr lang="en-US" sz="3000" baseline="30000" dirty="0" smtClean="0"/>
              <a:t>th</a:t>
            </a:r>
            <a:r>
              <a:rPr lang="en-US" sz="3000" dirty="0" smtClean="0"/>
              <a:t> and 5</a:t>
            </a:r>
            <a:r>
              <a:rPr lang="en-US" sz="3000" baseline="30000" dirty="0" smtClean="0"/>
              <a:t>th</a:t>
            </a:r>
            <a:r>
              <a:rPr lang="en-US" sz="3000" dirty="0" smtClean="0"/>
              <a:t> month of project implementation</a:t>
            </a:r>
          </a:p>
          <a:p>
            <a:r>
              <a:rPr lang="en-US" sz="3000" dirty="0" smtClean="0"/>
              <a:t>Implementing body: </a:t>
            </a:r>
            <a:r>
              <a:rPr lang="en-GB" sz="3000" dirty="0"/>
              <a:t>LDA Montenegro, LDA </a:t>
            </a:r>
            <a:r>
              <a:rPr lang="en-GB" sz="3000" dirty="0" err="1"/>
              <a:t>Mostar</a:t>
            </a:r>
            <a:r>
              <a:rPr lang="en-GB" sz="3000" dirty="0"/>
              <a:t>, LDA Subotica, LDA </a:t>
            </a:r>
            <a:r>
              <a:rPr lang="en-GB" sz="3000" dirty="0" err="1"/>
              <a:t>Knjazevac</a:t>
            </a:r>
            <a:r>
              <a:rPr lang="en-GB" sz="3000" dirty="0"/>
              <a:t>, LDA </a:t>
            </a:r>
            <a:r>
              <a:rPr lang="en-GB" sz="3000" dirty="0" err="1"/>
              <a:t>Zavidovici</a:t>
            </a:r>
            <a:r>
              <a:rPr lang="en-GB" sz="3000" dirty="0"/>
              <a:t>, LDA </a:t>
            </a:r>
            <a:r>
              <a:rPr lang="en-GB" sz="3000" dirty="0" err="1"/>
              <a:t>Prijedor</a:t>
            </a:r>
            <a:r>
              <a:rPr lang="en-GB" sz="3000" dirty="0"/>
              <a:t>, LDA Kosovo and ALDA Skopje (youth engagement workers) and LYAGs</a:t>
            </a:r>
            <a:r>
              <a:rPr lang="en-US" sz="3000" dirty="0"/>
              <a:t> </a:t>
            </a:r>
            <a:endParaRPr lang="en-US" sz="3000" dirty="0" smtClean="0"/>
          </a:p>
        </p:txBody>
      </p:sp>
    </p:spTree>
    <p:extLst>
      <p:ext uri="{BB962C8B-B14F-4D97-AF65-F5344CB8AC3E}">
        <p14:creationId xmlns:p14="http://schemas.microsoft.com/office/powerpoint/2010/main" val="5591858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1588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indent="0" algn="ctr">
              <a:buNone/>
            </a:pPr>
            <a:r>
              <a:rPr lang="en-US" sz="8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end of the Year 1! </a:t>
            </a:r>
          </a:p>
          <a:p>
            <a:pPr marL="0" indent="0" algn="ctr">
              <a:buNone/>
            </a:pPr>
            <a:r>
              <a:rPr lang="en-US" sz="15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sym typeface="Wingdings"/>
              </a:rPr>
              <a:t></a:t>
            </a:r>
            <a:r>
              <a:rPr lang="en-US"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sym typeface="Wingdings"/>
              </a:rPr>
              <a:t> </a:t>
            </a:r>
            <a:endParaRPr lang="en-US" sz="9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9819817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3501008"/>
            <a:ext cx="8229600" cy="2592288"/>
          </a:xfrm>
        </p:spPr>
        <p:txBody>
          <a:bodyPr/>
          <a:lstStyle/>
          <a:p>
            <a:pPr marL="0" indent="0" algn="ctr">
              <a:buNone/>
            </a:pPr>
            <a:endParaRPr lang="en-US" sz="3200" b="1" dirty="0"/>
          </a:p>
          <a:p>
            <a:pPr marL="0" indent="0" algn="ctr">
              <a:buNone/>
            </a:pPr>
            <a:r>
              <a:rPr lang="en-US" sz="3200" b="1" dirty="0" smtClean="0"/>
              <a:t>Maja Vejzovic, LDA </a:t>
            </a:r>
            <a:r>
              <a:rPr lang="en-US" sz="3200" b="1" dirty="0" err="1" smtClean="0"/>
              <a:t>Mostar</a:t>
            </a:r>
            <a:endParaRPr lang="en-US" sz="3200" b="1" dirty="0" smtClean="0"/>
          </a:p>
          <a:p>
            <a:pPr marL="0" indent="0" algn="ctr">
              <a:buNone/>
            </a:pPr>
            <a:r>
              <a:rPr lang="en-US" sz="3200" b="1" dirty="0" err="1" smtClean="0"/>
              <a:t>Sasa</a:t>
            </a:r>
            <a:r>
              <a:rPr lang="en-US" sz="3200" b="1" dirty="0" smtClean="0"/>
              <a:t> </a:t>
            </a:r>
            <a:r>
              <a:rPr lang="en-US" sz="3200" b="1" dirty="0" err="1" smtClean="0"/>
              <a:t>Marinkov</a:t>
            </a:r>
            <a:r>
              <a:rPr lang="en-US" sz="3200" b="1" smtClean="0"/>
              <a:t>, LDA CSS</a:t>
            </a:r>
            <a:endParaRPr lang="en-US" sz="3200" b="1" dirty="0" smtClean="0"/>
          </a:p>
          <a:p>
            <a:pPr marL="0" indent="0" algn="ctr">
              <a:buNone/>
            </a:pPr>
            <a:r>
              <a:rPr lang="en-US" sz="3200" b="1" dirty="0" smtClean="0">
                <a:solidFill>
                  <a:srgbClr val="0000FF"/>
                </a:solidFill>
                <a:hlinkClick r:id="rId2"/>
              </a:rPr>
              <a:t>maja@ldamostar.org</a:t>
            </a:r>
            <a:endParaRPr lang="en-US" sz="3200" b="1" dirty="0" smtClean="0">
              <a:solidFill>
                <a:srgbClr val="0000FF"/>
              </a:solidFill>
            </a:endParaRPr>
          </a:p>
          <a:p>
            <a:endParaRPr lang="en-US" dirty="0"/>
          </a:p>
        </p:txBody>
      </p:sp>
      <p:sp>
        <p:nvSpPr>
          <p:cNvPr id="4" name="Rectangle 3"/>
          <p:cNvSpPr/>
          <p:nvPr/>
        </p:nvSpPr>
        <p:spPr>
          <a:xfrm>
            <a:off x="827584" y="1556792"/>
            <a:ext cx="7416824" cy="1446550"/>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8800" b="1" dirty="0">
                <a:ln/>
                <a:solidFill>
                  <a:schemeClr val="accent3"/>
                </a:solidFill>
              </a:rPr>
              <a:t>THANK YOU</a:t>
            </a:r>
          </a:p>
        </p:txBody>
      </p:sp>
    </p:spTree>
    <p:extLst>
      <p:ext uri="{BB962C8B-B14F-4D97-AF65-F5344CB8AC3E}">
        <p14:creationId xmlns:p14="http://schemas.microsoft.com/office/powerpoint/2010/main" val="30560624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1"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set>
                                      <p:cBhvr>
                                        <p:cTn id="7" dur="455" fill="hold">
                                          <p:stCondLst>
                                            <p:cond delay="0"/>
                                          </p:stCondLst>
                                        </p:cTn>
                                        <p:tgtEl>
                                          <p:spTgt spid="4"/>
                                        </p:tgtEl>
                                        <p:attrNameLst>
                                          <p:attrName>style.rotation</p:attrName>
                                        </p:attrNameLst>
                                      </p:cBhvr>
                                      <p:to>
                                        <p:strVal val="-45.0"/>
                                      </p:to>
                                    </p:set>
                                    <p:anim calcmode="lin" valueType="num">
                                      <p:cBhvr>
                                        <p:cTn id="8"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7"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anim calcmode="lin" valueType="num">
                                      <p:cBhvr>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7"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8" presetID="37" presetClass="entr" presetSubtype="0"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noAutofit/>
          </a:bodyPr>
          <a:lstStyle/>
          <a:p>
            <a:pPr algn="ctr">
              <a:buNone/>
            </a:pPr>
            <a:r>
              <a:rPr lang="en-GB" sz="2600" b="1" dirty="0" smtClean="0"/>
              <a:t>Objectives of the action</a:t>
            </a:r>
            <a:endParaRPr lang="hr-BA" sz="2600" b="1" dirty="0" smtClean="0"/>
          </a:p>
          <a:p>
            <a:pPr algn="ctr">
              <a:buNone/>
            </a:pPr>
            <a:endParaRPr lang="en-US" sz="2400" dirty="0" smtClean="0"/>
          </a:p>
          <a:p>
            <a:r>
              <a:rPr lang="en-GB" sz="3200" b="1" dirty="0" smtClean="0"/>
              <a:t>Overall objective(s)</a:t>
            </a:r>
            <a:r>
              <a:rPr lang="hr-BA" sz="3200" b="1" dirty="0" smtClean="0"/>
              <a:t>:</a:t>
            </a:r>
            <a:r>
              <a:rPr lang="en-GB" sz="3200" b="1" dirty="0" smtClean="0"/>
              <a:t> </a:t>
            </a:r>
            <a:r>
              <a:rPr lang="en-GB" sz="3200" dirty="0" smtClean="0"/>
              <a:t>To contribute in structuring regional thematic cooperation and coordination between CS and public authorities from targeted countries to improve environment for youth activism and participation, in particular of young people with fewer opportunities.    </a:t>
            </a:r>
            <a:endParaRPr lang="hr-BA" sz="32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386603"/>
          </a:xfrm>
        </p:spPr>
        <p:txBody>
          <a:bodyPr>
            <a:normAutofit fontScale="85000" lnSpcReduction="20000"/>
          </a:bodyPr>
          <a:lstStyle/>
          <a:p>
            <a:r>
              <a:rPr lang="en-GB" sz="2800" b="1" dirty="0" smtClean="0"/>
              <a:t>Specific objective(s)</a:t>
            </a:r>
            <a:r>
              <a:rPr lang="hr-BA" sz="2800" b="1" dirty="0" smtClean="0"/>
              <a:t>: </a:t>
            </a:r>
          </a:p>
          <a:p>
            <a:r>
              <a:rPr lang="en-GB" sz="2800" dirty="0" smtClean="0"/>
              <a:t>To create Regional Network for Local Democracy composed of CSOs and public authorities, with active participation of youngsters, from targeted countries </a:t>
            </a:r>
            <a:r>
              <a:rPr lang="en-GB" sz="2800" b="1" dirty="0" smtClean="0"/>
              <a:t>committed to promote and practice youth participation at the local level; </a:t>
            </a:r>
            <a:endParaRPr lang="hr-BA" sz="2800" b="1" dirty="0" smtClean="0"/>
          </a:p>
          <a:p>
            <a:r>
              <a:rPr lang="en-GB" sz="2800" dirty="0" smtClean="0"/>
              <a:t>To strengthen regional capacities of youth from targeted countries for active citizenship and participation at policy and decision making processes;</a:t>
            </a:r>
            <a:endParaRPr lang="hr-BA" sz="2800" dirty="0" smtClean="0"/>
          </a:p>
          <a:p>
            <a:r>
              <a:rPr lang="en-GB" sz="2800" dirty="0" smtClean="0"/>
              <a:t>To facilitate a greater focus of public authorities in targeted countries on the needs of youth in policy-making according to the EU standards;  </a:t>
            </a:r>
            <a:endParaRPr lang="hr-BA" sz="2800" dirty="0" smtClean="0"/>
          </a:p>
          <a:p>
            <a:r>
              <a:rPr lang="en-GB" sz="2800" dirty="0" smtClean="0"/>
              <a:t>To help raise awareness of policy and decision makers, CSOs and youth leaders in targeted countries on EU standards and practices of youth participation and regional impact of EU programmes 2014-2020, in particular programmes for youth. </a:t>
            </a:r>
            <a:endParaRPr lang="en-US" sz="28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1"/>
            <a:ext cx="8229600" cy="4680520"/>
          </a:xfrm>
        </p:spPr>
        <p:txBody>
          <a:bodyPr>
            <a:normAutofit/>
          </a:bodyPr>
          <a:lstStyle/>
          <a:p>
            <a:r>
              <a:rPr lang="en-GB" sz="2800" b="1" dirty="0"/>
              <a:t>Target </a:t>
            </a:r>
            <a:r>
              <a:rPr lang="en-GB" sz="2800" b="1" dirty="0" smtClean="0"/>
              <a:t>group(s)</a:t>
            </a:r>
            <a:r>
              <a:rPr lang="hr-BA" sz="2800" b="1" dirty="0" smtClean="0"/>
              <a:t>: </a:t>
            </a:r>
            <a:r>
              <a:rPr lang="en-GB" sz="2800" dirty="0" smtClean="0"/>
              <a:t>Local </a:t>
            </a:r>
            <a:r>
              <a:rPr lang="en-GB" sz="2800" dirty="0"/>
              <a:t>Democracy Agencies, public authorities, youth workers, youth leaders, informal youth groups, young people with fewer opportunities from eight communities in five Balkan countries.</a:t>
            </a:r>
            <a:endParaRPr lang="en-US" sz="2800" dirty="0" smtClean="0"/>
          </a:p>
          <a:p>
            <a:r>
              <a:rPr lang="en-GB" sz="2800" b="1" dirty="0"/>
              <a:t>Final </a:t>
            </a:r>
            <a:r>
              <a:rPr lang="en-GB" sz="2800" b="1" dirty="0" smtClean="0"/>
              <a:t>beneficiaries</a:t>
            </a:r>
            <a:r>
              <a:rPr lang="hr-BA" sz="2800" b="1" dirty="0" smtClean="0"/>
              <a:t>: </a:t>
            </a:r>
            <a:r>
              <a:rPr lang="en-GB" sz="2800" dirty="0" smtClean="0"/>
              <a:t>Young </a:t>
            </a:r>
            <a:r>
              <a:rPr lang="en-GB" sz="2800" dirty="0"/>
              <a:t>people with less opportunities, aged 15-30, public at large in five Balkan countries</a:t>
            </a:r>
            <a:endParaRPr lang="en-US" sz="2800"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832648"/>
          </a:xfrm>
        </p:spPr>
        <p:txBody>
          <a:bodyPr>
            <a:normAutofit fontScale="62500" lnSpcReduction="20000"/>
          </a:bodyPr>
          <a:lstStyle/>
          <a:p>
            <a:pPr algn="ctr">
              <a:buNone/>
            </a:pPr>
            <a:r>
              <a:rPr lang="en-GB" sz="4700" b="1" dirty="0"/>
              <a:t>Estimated </a:t>
            </a:r>
            <a:r>
              <a:rPr lang="en-GB" sz="4700" b="1" dirty="0" smtClean="0"/>
              <a:t>results</a:t>
            </a:r>
            <a:endParaRPr lang="en-US" sz="4700" b="1" dirty="0"/>
          </a:p>
          <a:p>
            <a:r>
              <a:rPr lang="en-US" sz="3800" dirty="0"/>
              <a:t>C</a:t>
            </a:r>
            <a:r>
              <a:rPr lang="en-GB" sz="3800" dirty="0" err="1"/>
              <a:t>reated</a:t>
            </a:r>
            <a:r>
              <a:rPr lang="en-GB" sz="3800" dirty="0"/>
              <a:t> functional regional platform for dialogue between public authorities and civil society, analysis, monitoring, capacity building, practicing and promotion of youth participation and social inclusion of young </a:t>
            </a:r>
            <a:r>
              <a:rPr lang="en-GB" sz="3800" dirty="0" smtClean="0"/>
              <a:t>people;</a:t>
            </a:r>
            <a:endParaRPr lang="hr-BA" sz="3800" dirty="0" smtClean="0"/>
          </a:p>
          <a:p>
            <a:r>
              <a:rPr lang="en-GB" sz="3800" dirty="0" smtClean="0"/>
              <a:t>Strengthened </a:t>
            </a:r>
            <a:r>
              <a:rPr lang="en-GB" sz="3800" dirty="0"/>
              <a:t>capacities of youth from targeted countries for active citizenship and participation at policy and decision making processes; </a:t>
            </a:r>
            <a:endParaRPr lang="hr-BA" sz="3800" dirty="0" smtClean="0"/>
          </a:p>
          <a:p>
            <a:r>
              <a:rPr lang="en-GB" sz="3800" dirty="0" smtClean="0"/>
              <a:t>Increased </a:t>
            </a:r>
            <a:r>
              <a:rPr lang="en-GB" sz="3800" dirty="0"/>
              <a:t>inclusion of youth with fewer opportunities in local and regional activities promoting good practices of youth </a:t>
            </a:r>
            <a:r>
              <a:rPr lang="en-GB" sz="3800" dirty="0" smtClean="0"/>
              <a:t>participation;</a:t>
            </a:r>
            <a:endParaRPr lang="hr-BA" sz="3800" dirty="0" smtClean="0"/>
          </a:p>
          <a:p>
            <a:r>
              <a:rPr lang="en-GB" sz="3800" dirty="0" smtClean="0"/>
              <a:t>Increased </a:t>
            </a:r>
            <a:r>
              <a:rPr lang="en-GB" sz="3800" dirty="0"/>
              <a:t>focus of public authorities in targeted countries on the needs of youth in policy-making according to the EU </a:t>
            </a:r>
            <a:r>
              <a:rPr lang="en-GB" sz="3800" dirty="0" smtClean="0"/>
              <a:t>standards;</a:t>
            </a:r>
            <a:endParaRPr lang="hr-BA" sz="3800" dirty="0" smtClean="0"/>
          </a:p>
          <a:p>
            <a:r>
              <a:rPr lang="en-GB" sz="3800" dirty="0" smtClean="0"/>
              <a:t>Improved </a:t>
            </a:r>
            <a:r>
              <a:rPr lang="en-GB" sz="3800" dirty="0"/>
              <a:t>access to information for decision makers, CSOs, youth leaders and all actors interested to participate in EU programmes 2014-2020, in particular programmes for youth in targeted countries; </a:t>
            </a:r>
            <a:endParaRPr lang="en-US" sz="3800" dirty="0"/>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algn="ctr">
              <a:buNone/>
            </a:pPr>
            <a:r>
              <a:rPr lang="en-GB" sz="3600" b="1" dirty="0"/>
              <a:t>Main </a:t>
            </a:r>
            <a:r>
              <a:rPr lang="en-GB" sz="3600" b="1" dirty="0" smtClean="0"/>
              <a:t>activities</a:t>
            </a:r>
            <a:r>
              <a:rPr lang="hr-BA" sz="3600" b="1" dirty="0" smtClean="0"/>
              <a:t>:</a:t>
            </a:r>
            <a:endParaRPr lang="en-US" sz="3600" b="1" dirty="0"/>
          </a:p>
          <a:p>
            <a:r>
              <a:rPr lang="en-GB" sz="3000" dirty="0"/>
              <a:t>WP1: Network coordination and management of activities; </a:t>
            </a:r>
            <a:endParaRPr lang="hr-BA" sz="3000" dirty="0" smtClean="0"/>
          </a:p>
          <a:p>
            <a:r>
              <a:rPr lang="hr-HR" sz="3000" dirty="0" smtClean="0"/>
              <a:t>WP2</a:t>
            </a:r>
            <a:r>
              <a:rPr lang="hr-HR" sz="3000" dirty="0"/>
              <a:t>: Network capacity building; </a:t>
            </a:r>
            <a:endParaRPr lang="hr-HR" sz="3000" dirty="0" smtClean="0"/>
          </a:p>
          <a:p>
            <a:r>
              <a:rPr lang="en-GB" sz="3000" dirty="0" smtClean="0"/>
              <a:t>WP3</a:t>
            </a:r>
            <a:r>
              <a:rPr lang="en-GB" sz="3000" dirty="0"/>
              <a:t>: Awareness raising and visibility actions</a:t>
            </a:r>
            <a:r>
              <a:rPr lang="en-GB" sz="3000" dirty="0" smtClean="0"/>
              <a:t>;</a:t>
            </a:r>
          </a:p>
          <a:p>
            <a:r>
              <a:rPr lang="hr-HR" sz="3000" dirty="0" smtClean="0"/>
              <a:t>WP4</a:t>
            </a:r>
            <a:r>
              <a:rPr lang="hr-HR" sz="3000" dirty="0"/>
              <a:t>: Exchange of good practice among the region countries; </a:t>
            </a:r>
            <a:endParaRPr lang="hr-HR" sz="3000" dirty="0" smtClean="0"/>
          </a:p>
          <a:p>
            <a:r>
              <a:rPr lang="hr-HR" sz="3000" dirty="0" smtClean="0"/>
              <a:t>WP5</a:t>
            </a:r>
            <a:r>
              <a:rPr lang="hr-HR" sz="3000" dirty="0"/>
              <a:t>: Research and analysis;</a:t>
            </a:r>
            <a:endParaRPr lang="en-US" sz="3000" dirty="0"/>
          </a:p>
          <a:p>
            <a:pPr>
              <a:buNone/>
            </a:pPr>
            <a:endParaRPr lang="en-US" sz="3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noAutofit/>
          </a:bodyPr>
          <a:lstStyle/>
          <a:p>
            <a:pPr algn="ctr">
              <a:buNone/>
            </a:pPr>
            <a:r>
              <a:rPr lang="en-GB" b="1" dirty="0" smtClean="0"/>
              <a:t>WP1:</a:t>
            </a:r>
            <a:r>
              <a:rPr lang="en-GB" dirty="0" smtClean="0"/>
              <a:t> </a:t>
            </a:r>
            <a:r>
              <a:rPr lang="en-GB" b="1" dirty="0" smtClean="0"/>
              <a:t>Network coordination and management</a:t>
            </a:r>
            <a:r>
              <a:rPr lang="en-GB" dirty="0" smtClean="0"/>
              <a:t> </a:t>
            </a:r>
            <a:r>
              <a:rPr lang="en-GB" b="1" dirty="0" smtClean="0"/>
              <a:t>of activities</a:t>
            </a:r>
            <a:endParaRPr lang="en-GB" sz="2600" b="1" dirty="0" smtClean="0"/>
          </a:p>
          <a:p>
            <a:pPr algn="ctr">
              <a:buNone/>
            </a:pPr>
            <a:r>
              <a:rPr lang="en-GB" sz="1400" dirty="0" smtClean="0"/>
              <a:t>Inception activities</a:t>
            </a:r>
            <a:r>
              <a:rPr lang="en-GB" sz="1400" b="1" dirty="0" smtClean="0"/>
              <a:t> :  </a:t>
            </a:r>
          </a:p>
          <a:p>
            <a:pPr algn="ctr">
              <a:buNone/>
            </a:pPr>
            <a:r>
              <a:rPr lang="en-GB" sz="1400" b="1" dirty="0" smtClean="0"/>
              <a:t>ALDA &gt;&gt;&gt; creation of REGIONAL PROJECT TEAM (8 LDAs + local project teams)</a:t>
            </a:r>
          </a:p>
          <a:p>
            <a:pPr algn="ctr">
              <a:buNone/>
            </a:pPr>
            <a:r>
              <a:rPr lang="en-GB" sz="1400" b="1" dirty="0" smtClean="0"/>
              <a:t>PROJECT TEAM &gt;&gt;&gt; coordination + management + planning based on inputs</a:t>
            </a:r>
          </a:p>
          <a:p>
            <a:pPr algn="just">
              <a:buNone/>
            </a:pPr>
            <a:endParaRPr lang="hr-BA" sz="1400" dirty="0" smtClean="0"/>
          </a:p>
        </p:txBody>
      </p:sp>
      <p:graphicFrame>
        <p:nvGraphicFramePr>
          <p:cNvPr id="4" name="Diagram 3"/>
          <p:cNvGraphicFramePr/>
          <p:nvPr/>
        </p:nvGraphicFramePr>
        <p:xfrm>
          <a:off x="1547664" y="227687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93179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230</TotalTime>
  <Words>3897</Words>
  <Application>Microsoft Macintosh PowerPoint</Application>
  <PresentationFormat>On-screen Show (4:3)</PresentationFormat>
  <Paragraphs>313</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Flow</vt:lpstr>
      <vt:lpstr>Balkan regional platform for youth participation and dialogue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Year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Balkan regional platform for youth participation and dialogue </dc:title>
  <dc:creator>LDA Mostar</dc:creator>
  <cp:lastModifiedBy>Maja Vejzovic Voloder</cp:lastModifiedBy>
  <cp:revision>35</cp:revision>
  <dcterms:created xsi:type="dcterms:W3CDTF">2014-11-26T13:13:51Z</dcterms:created>
  <dcterms:modified xsi:type="dcterms:W3CDTF">2014-12-01T16:21:16Z</dcterms:modified>
</cp:coreProperties>
</file>